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50"/>
  </p:notesMasterIdLst>
  <p:sldIdLst>
    <p:sldId id="281" r:id="rId2"/>
    <p:sldId id="275" r:id="rId3"/>
    <p:sldId id="282" r:id="rId4"/>
    <p:sldId id="280" r:id="rId5"/>
    <p:sldId id="279" r:id="rId6"/>
    <p:sldId id="278" r:id="rId7"/>
    <p:sldId id="277" r:id="rId8"/>
    <p:sldId id="276" r:id="rId9"/>
    <p:sldId id="274" r:id="rId10"/>
    <p:sldId id="283" r:id="rId11"/>
    <p:sldId id="291" r:id="rId12"/>
    <p:sldId id="284" r:id="rId13"/>
    <p:sldId id="285" r:id="rId14"/>
    <p:sldId id="256" r:id="rId15"/>
    <p:sldId id="292" r:id="rId16"/>
    <p:sldId id="293" r:id="rId17"/>
    <p:sldId id="294" r:id="rId18"/>
    <p:sldId id="295" r:id="rId19"/>
    <p:sldId id="296" r:id="rId20"/>
    <p:sldId id="297" r:id="rId21"/>
    <p:sldId id="298" r:id="rId22"/>
    <p:sldId id="299" r:id="rId23"/>
    <p:sldId id="300" r:id="rId24"/>
    <p:sldId id="301" r:id="rId25"/>
    <p:sldId id="302" r:id="rId26"/>
    <p:sldId id="268" r:id="rId27"/>
    <p:sldId id="269" r:id="rId28"/>
    <p:sldId id="270" r:id="rId29"/>
    <p:sldId id="271" r:id="rId30"/>
    <p:sldId id="272" r:id="rId31"/>
    <p:sldId id="273" r:id="rId32"/>
    <p:sldId id="303" r:id="rId33"/>
    <p:sldId id="286" r:id="rId34"/>
    <p:sldId id="257" r:id="rId35"/>
    <p:sldId id="258" r:id="rId36"/>
    <p:sldId id="259" r:id="rId37"/>
    <p:sldId id="287" r:id="rId38"/>
    <p:sldId id="260" r:id="rId39"/>
    <p:sldId id="261" r:id="rId40"/>
    <p:sldId id="288" r:id="rId41"/>
    <p:sldId id="262" r:id="rId42"/>
    <p:sldId id="289" r:id="rId43"/>
    <p:sldId id="263" r:id="rId44"/>
    <p:sldId id="267" r:id="rId45"/>
    <p:sldId id="290" r:id="rId46"/>
    <p:sldId id="264" r:id="rId47"/>
    <p:sldId id="265" r:id="rId48"/>
    <p:sldId id="266"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AAF"/>
    <a:srgbClr val="0D0726"/>
    <a:srgbClr val="231445"/>
    <a:srgbClr val="B66200"/>
    <a:srgbClr val="13A40E"/>
    <a:srgbClr val="BA0F1E"/>
    <a:srgbClr val="881798"/>
    <a:srgbClr val="63146D"/>
    <a:srgbClr val="FF9900"/>
    <a:srgbClr val="DACD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5096A-2000-4071-833E-CE3DF744069E}" type="datetimeFigureOut">
              <a:rPr lang="fr-FR" smtClean="0"/>
              <a:t>10/10/2024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B792A-E5A9-4C24-883A-421469449976}" type="slidenum">
              <a:rPr lang="fr-FR" smtClean="0"/>
              <a:t>‹N°›</a:t>
            </a:fld>
            <a:endParaRPr lang="fr-FR"/>
          </a:p>
        </p:txBody>
      </p:sp>
    </p:spTree>
    <p:extLst>
      <p:ext uri="{BB962C8B-B14F-4D97-AF65-F5344CB8AC3E}">
        <p14:creationId xmlns:p14="http://schemas.microsoft.com/office/powerpoint/2010/main" val="1382659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7B7867-50BE-3075-7FDF-044545877E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924B83-FC8A-7F8B-6679-7FA51F8EBE76}"/>
              </a:ext>
            </a:extLst>
          </p:cNvPr>
          <p:cNvSpPr txBox="1">
            <a:spLocks noGrp="1"/>
          </p:cNvSpPr>
          <p:nvPr>
            <p:ph type="body" sz="quarter" idx="1"/>
          </p:nvPr>
        </p:nvSpPr>
        <p:spPr/>
        <p:txBody>
          <a:bodyPr/>
          <a:lstStyle/>
          <a:p>
            <a:endParaRPr lang="fr-FR"/>
          </a:p>
        </p:txBody>
      </p:sp>
      <p:sp>
        <p:nvSpPr>
          <p:cNvPr id="4" name="Slide Number Placeholder 3">
            <a:extLst>
              <a:ext uri="{FF2B5EF4-FFF2-40B4-BE49-F238E27FC236}">
                <a16:creationId xmlns:a16="http://schemas.microsoft.com/office/drawing/2014/main" id="{7B5EAAF7-484F-E491-F65B-AE7A22E6718D}"/>
              </a:ext>
            </a:extLst>
          </p:cNvPr>
          <p:cNvSpPr txBox="1">
            <a:spLocks noGrp="1"/>
          </p:cNvSpPr>
          <p:nvPr>
            <p:ph type="sldNum" sz="quarter" idx="8"/>
          </p:nvPr>
        </p:nvSpPr>
        <p:spPr/>
        <p:txBody>
          <a:bodyPr/>
          <a:lstStyle/>
          <a:p>
            <a:pPr lvl="0"/>
            <a:fld id="{24792F4B-619A-4F05-A902-FEDB40F0A357}" type="slidenum">
              <a:t>14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5A9CD1-A756-44EE-F69A-24DFCD5EC5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2317D1-AE30-C63B-125D-D57EAC4DAED7}"/>
              </a:ext>
            </a:extLst>
          </p:cNvPr>
          <p:cNvSpPr txBox="1">
            <a:spLocks noGrp="1"/>
          </p:cNvSpPr>
          <p:nvPr>
            <p:ph type="body" sz="quarter" idx="1"/>
          </p:nvPr>
        </p:nvSpPr>
        <p:spPr/>
        <p:txBody>
          <a:bodyPr/>
          <a:lstStyle/>
          <a:p>
            <a:endParaRPr lang="fr-FR"/>
          </a:p>
        </p:txBody>
      </p:sp>
      <p:sp>
        <p:nvSpPr>
          <p:cNvPr id="4" name="Slide Number Placeholder 3">
            <a:extLst>
              <a:ext uri="{FF2B5EF4-FFF2-40B4-BE49-F238E27FC236}">
                <a16:creationId xmlns:a16="http://schemas.microsoft.com/office/drawing/2014/main" id="{4B0B1120-8BDE-30AF-D039-92CB7F4FD75E}"/>
              </a:ext>
            </a:extLst>
          </p:cNvPr>
          <p:cNvSpPr txBox="1">
            <a:spLocks noGrp="1"/>
          </p:cNvSpPr>
          <p:nvPr>
            <p:ph type="sldNum" sz="quarter" idx="8"/>
          </p:nvPr>
        </p:nvSpPr>
        <p:spPr/>
        <p:txBody>
          <a:bodyPr/>
          <a:lstStyle/>
          <a:p>
            <a:pPr lvl="0"/>
            <a:fld id="{1D5ADA35-FF3A-4CD5-BF98-0E28280B62F8}" type="slidenum">
              <a:t>23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EF96F1-9517-D4A2-E640-CE4BB581F4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8D47EC-0D01-63C7-E4AD-F79D786B05AE}"/>
              </a:ext>
            </a:extLst>
          </p:cNvPr>
          <p:cNvSpPr txBox="1">
            <a:spLocks noGrp="1"/>
          </p:cNvSpPr>
          <p:nvPr>
            <p:ph type="body" sz="quarter" idx="1"/>
          </p:nvPr>
        </p:nvSpPr>
        <p:spPr/>
        <p:txBody>
          <a:bodyPr/>
          <a:lstStyle/>
          <a:p>
            <a:endParaRPr lang="fr-FR"/>
          </a:p>
        </p:txBody>
      </p:sp>
      <p:sp>
        <p:nvSpPr>
          <p:cNvPr id="4" name="Slide Number Placeholder 3">
            <a:extLst>
              <a:ext uri="{FF2B5EF4-FFF2-40B4-BE49-F238E27FC236}">
                <a16:creationId xmlns:a16="http://schemas.microsoft.com/office/drawing/2014/main" id="{916E8DDD-273F-9096-6C84-29EE88F20A08}"/>
              </a:ext>
            </a:extLst>
          </p:cNvPr>
          <p:cNvSpPr txBox="1">
            <a:spLocks noGrp="1"/>
          </p:cNvSpPr>
          <p:nvPr>
            <p:ph type="sldNum" sz="quarter" idx="8"/>
          </p:nvPr>
        </p:nvSpPr>
        <p:spPr/>
        <p:txBody>
          <a:bodyPr/>
          <a:lstStyle/>
          <a:p>
            <a:pPr lvl="0"/>
            <a:fld id="{2BEE09E7-6BE1-462A-9853-489D11A9AF03}" type="slidenum">
              <a:t>24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A5AB50-1E13-5320-78A7-DF7B29DF42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1309CF-BF1B-DA3F-98A8-7CFD2076085C}"/>
              </a:ext>
            </a:extLst>
          </p:cNvPr>
          <p:cNvSpPr txBox="1">
            <a:spLocks noGrp="1"/>
          </p:cNvSpPr>
          <p:nvPr>
            <p:ph type="body" sz="quarter" idx="1"/>
          </p:nvPr>
        </p:nvSpPr>
        <p:spPr/>
        <p:txBody>
          <a:bodyPr/>
          <a:lstStyle/>
          <a:p>
            <a:endParaRPr lang="fr-FR"/>
          </a:p>
        </p:txBody>
      </p:sp>
      <p:sp>
        <p:nvSpPr>
          <p:cNvPr id="4" name="Slide Number Placeholder 3">
            <a:extLst>
              <a:ext uri="{FF2B5EF4-FFF2-40B4-BE49-F238E27FC236}">
                <a16:creationId xmlns:a16="http://schemas.microsoft.com/office/drawing/2014/main" id="{2950F748-2028-054A-8FC9-39824EECF0C7}"/>
              </a:ext>
            </a:extLst>
          </p:cNvPr>
          <p:cNvSpPr txBox="1">
            <a:spLocks noGrp="1"/>
          </p:cNvSpPr>
          <p:nvPr>
            <p:ph type="sldNum" sz="quarter" idx="8"/>
          </p:nvPr>
        </p:nvSpPr>
        <p:spPr/>
        <p:txBody>
          <a:bodyPr/>
          <a:lstStyle/>
          <a:p>
            <a:pPr lvl="0"/>
            <a:fld id="{D8E99135-25A6-4FE8-8ABF-7C3E06AD75C6}" type="slidenum">
              <a:t>25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38F431-898E-5ADF-781A-F13BF694CB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A7C142-258D-C6DA-5805-B6E6841BE338}"/>
              </a:ext>
            </a:extLst>
          </p:cNvPr>
          <p:cNvSpPr txBox="1">
            <a:spLocks noGrp="1"/>
          </p:cNvSpPr>
          <p:nvPr>
            <p:ph type="body" sz="quarter" idx="1"/>
          </p:nvPr>
        </p:nvSpPr>
        <p:spPr/>
        <p:txBody>
          <a:bodyPr/>
          <a:lstStyle/>
          <a:p>
            <a:endParaRPr lang="fr-FR"/>
          </a:p>
        </p:txBody>
      </p:sp>
      <p:sp>
        <p:nvSpPr>
          <p:cNvPr id="4" name="Slide Number Placeholder 3">
            <a:extLst>
              <a:ext uri="{FF2B5EF4-FFF2-40B4-BE49-F238E27FC236}">
                <a16:creationId xmlns:a16="http://schemas.microsoft.com/office/drawing/2014/main" id="{5F572A71-42B9-38DD-FA19-092387337724}"/>
              </a:ext>
            </a:extLst>
          </p:cNvPr>
          <p:cNvSpPr txBox="1">
            <a:spLocks noGrp="1"/>
          </p:cNvSpPr>
          <p:nvPr>
            <p:ph type="sldNum" sz="quarter" idx="8"/>
          </p:nvPr>
        </p:nvSpPr>
        <p:spPr/>
        <p:txBody>
          <a:bodyPr/>
          <a:lstStyle/>
          <a:p>
            <a:pPr lvl="0"/>
            <a:fld id="{39C650D4-FA22-494B-A085-7974D3FE979D}" type="slidenum">
              <a:t>26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D66D9B-6165-3D16-38CC-8165C21712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1129F3-1D6C-CDA0-54BC-6B771EE96705}"/>
              </a:ext>
            </a:extLst>
          </p:cNvPr>
          <p:cNvSpPr txBox="1">
            <a:spLocks noGrp="1"/>
          </p:cNvSpPr>
          <p:nvPr>
            <p:ph type="body" sz="quarter" idx="1"/>
          </p:nvPr>
        </p:nvSpPr>
        <p:spPr/>
        <p:txBody>
          <a:bodyPr/>
          <a:lstStyle/>
          <a:p>
            <a:endParaRPr lang="fr-FR"/>
          </a:p>
        </p:txBody>
      </p:sp>
      <p:sp>
        <p:nvSpPr>
          <p:cNvPr id="4" name="Slide Number Placeholder 3">
            <a:extLst>
              <a:ext uri="{FF2B5EF4-FFF2-40B4-BE49-F238E27FC236}">
                <a16:creationId xmlns:a16="http://schemas.microsoft.com/office/drawing/2014/main" id="{74974836-3784-B480-2D0C-F28622D0921B}"/>
              </a:ext>
            </a:extLst>
          </p:cNvPr>
          <p:cNvSpPr txBox="1">
            <a:spLocks noGrp="1"/>
          </p:cNvSpPr>
          <p:nvPr>
            <p:ph type="sldNum" sz="quarter" idx="8"/>
          </p:nvPr>
        </p:nvSpPr>
        <p:spPr/>
        <p:txBody>
          <a:bodyPr/>
          <a:lstStyle/>
          <a:p>
            <a:pPr lvl="0"/>
            <a:fld id="{7D4C0617-0AF9-40B4-AC0D-79A10975AF09}" type="slidenum">
              <a:t>27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3BE2C4-7D32-3D71-BBE2-8ADFDD4761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F302CB-9495-1594-CB0F-15406FEE5042}"/>
              </a:ext>
            </a:extLst>
          </p:cNvPr>
          <p:cNvSpPr txBox="1">
            <a:spLocks noGrp="1"/>
          </p:cNvSpPr>
          <p:nvPr>
            <p:ph type="body" sz="quarter" idx="1"/>
          </p:nvPr>
        </p:nvSpPr>
        <p:spPr/>
        <p:txBody>
          <a:bodyPr/>
          <a:lstStyle/>
          <a:p>
            <a:endParaRPr lang="fr-FR"/>
          </a:p>
        </p:txBody>
      </p:sp>
      <p:sp>
        <p:nvSpPr>
          <p:cNvPr id="4" name="Slide Number Placeholder 3">
            <a:extLst>
              <a:ext uri="{FF2B5EF4-FFF2-40B4-BE49-F238E27FC236}">
                <a16:creationId xmlns:a16="http://schemas.microsoft.com/office/drawing/2014/main" id="{1032C89E-07A3-E7CC-0E6F-17429E7BBF09}"/>
              </a:ext>
            </a:extLst>
          </p:cNvPr>
          <p:cNvSpPr txBox="1">
            <a:spLocks noGrp="1"/>
          </p:cNvSpPr>
          <p:nvPr>
            <p:ph type="sldNum" sz="quarter" idx="8"/>
          </p:nvPr>
        </p:nvSpPr>
        <p:spPr/>
        <p:txBody>
          <a:bodyPr/>
          <a:lstStyle/>
          <a:p>
            <a:pPr lvl="0"/>
            <a:fld id="{21D79031-51ED-42AF-88A5-C9F73CBB2942}" type="slidenum">
              <a:t>28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36B270-AE91-0F37-3619-5B0F2FA6B7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79CC02-BCDA-40E2-3654-A9CD6CD8E2F8}"/>
              </a:ext>
            </a:extLst>
          </p:cNvPr>
          <p:cNvSpPr txBox="1">
            <a:spLocks noGrp="1"/>
          </p:cNvSpPr>
          <p:nvPr>
            <p:ph type="body" sz="quarter" idx="1"/>
          </p:nvPr>
        </p:nvSpPr>
        <p:spPr/>
        <p:txBody>
          <a:bodyPr/>
          <a:lstStyle/>
          <a:p>
            <a:endParaRPr lang="fr-FR"/>
          </a:p>
        </p:txBody>
      </p:sp>
      <p:sp>
        <p:nvSpPr>
          <p:cNvPr id="4" name="Slide Number Placeholder 3">
            <a:extLst>
              <a:ext uri="{FF2B5EF4-FFF2-40B4-BE49-F238E27FC236}">
                <a16:creationId xmlns:a16="http://schemas.microsoft.com/office/drawing/2014/main" id="{4A2C9B19-7C83-E048-7EE1-83343EFF37C0}"/>
              </a:ext>
            </a:extLst>
          </p:cNvPr>
          <p:cNvSpPr txBox="1">
            <a:spLocks noGrp="1"/>
          </p:cNvSpPr>
          <p:nvPr>
            <p:ph type="sldNum" sz="quarter" idx="8"/>
          </p:nvPr>
        </p:nvSpPr>
        <p:spPr/>
        <p:txBody>
          <a:bodyPr/>
          <a:lstStyle/>
          <a:p>
            <a:pPr lvl="0"/>
            <a:fld id="{6EEC9EE6-0AEF-49AA-ABA8-81CA967DA3FA}" type="slidenum">
              <a:t>29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EC10E-C2A5-8008-B0C7-AB84605D3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18ED24-48BC-0312-E404-F617C23412E7}"/>
              </a:ext>
            </a:extLst>
          </p:cNvPr>
          <p:cNvSpPr txBox="1">
            <a:spLocks noGrp="1"/>
          </p:cNvSpPr>
          <p:nvPr>
            <p:ph type="body" sz="quarter" idx="1"/>
          </p:nvPr>
        </p:nvSpPr>
        <p:spPr/>
        <p:txBody>
          <a:bodyPr/>
          <a:lstStyle/>
          <a:p>
            <a:endParaRPr lang="fr-FR"/>
          </a:p>
        </p:txBody>
      </p:sp>
      <p:sp>
        <p:nvSpPr>
          <p:cNvPr id="4" name="Slide Number Placeholder 3">
            <a:extLst>
              <a:ext uri="{FF2B5EF4-FFF2-40B4-BE49-F238E27FC236}">
                <a16:creationId xmlns:a16="http://schemas.microsoft.com/office/drawing/2014/main" id="{50F2D83B-E577-7425-05BF-0326DEA37CF9}"/>
              </a:ext>
            </a:extLst>
          </p:cNvPr>
          <p:cNvSpPr txBox="1">
            <a:spLocks noGrp="1"/>
          </p:cNvSpPr>
          <p:nvPr>
            <p:ph type="sldNum" sz="quarter" idx="8"/>
          </p:nvPr>
        </p:nvSpPr>
        <p:spPr/>
        <p:txBody>
          <a:bodyPr/>
          <a:lstStyle/>
          <a:p>
            <a:pPr lvl="0"/>
            <a:fld id="{88F53555-E13A-416A-8363-AAC89BAE2CC2}" type="slidenum">
              <a:t>30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E0CB00-D684-697F-6822-1788E28036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1C27BA-8580-4AAF-DDA8-68681F1ADF97}"/>
              </a:ext>
            </a:extLst>
          </p:cNvPr>
          <p:cNvSpPr txBox="1">
            <a:spLocks noGrp="1"/>
          </p:cNvSpPr>
          <p:nvPr>
            <p:ph type="body" sz="quarter" idx="1"/>
          </p:nvPr>
        </p:nvSpPr>
        <p:spPr/>
        <p:txBody>
          <a:bodyPr/>
          <a:lstStyle/>
          <a:p>
            <a:endParaRPr lang="fr-FR"/>
          </a:p>
        </p:txBody>
      </p:sp>
      <p:sp>
        <p:nvSpPr>
          <p:cNvPr id="4" name="Slide Number Placeholder 3">
            <a:extLst>
              <a:ext uri="{FF2B5EF4-FFF2-40B4-BE49-F238E27FC236}">
                <a16:creationId xmlns:a16="http://schemas.microsoft.com/office/drawing/2014/main" id="{2048BCBF-CE82-52B8-7E08-50ACF3EA80F7}"/>
              </a:ext>
            </a:extLst>
          </p:cNvPr>
          <p:cNvSpPr txBox="1">
            <a:spLocks noGrp="1"/>
          </p:cNvSpPr>
          <p:nvPr>
            <p:ph type="sldNum" sz="quarter" idx="8"/>
          </p:nvPr>
        </p:nvSpPr>
        <p:spPr/>
        <p:txBody>
          <a:bodyPr/>
          <a:lstStyle/>
          <a:p>
            <a:pPr lvl="0"/>
            <a:fld id="{29E6308A-E483-4AC3-AEFE-17D6614503C9}" type="slidenum">
              <a:t>31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59C25-F0C5-AEBB-B1F5-5B72C37EF9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3689B0-9E6E-8EEC-2342-84D60C71CE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0867CD-8C15-0A44-D6E0-760FD9876F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9CA857-CDC1-E1DC-BC56-A46CC4AAE54C}"/>
              </a:ext>
            </a:extLst>
          </p:cNvPr>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2525590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046C47-3720-F28F-8246-981540882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AF88EC-12A4-F9FC-8F9E-C969D21299E3}"/>
              </a:ext>
            </a:extLst>
          </p:cNvPr>
          <p:cNvSpPr txBox="1">
            <a:spLocks noGrp="1"/>
          </p:cNvSpPr>
          <p:nvPr>
            <p:ph type="body" sz="quarter" idx="1"/>
          </p:nvPr>
        </p:nvSpPr>
        <p:spPr/>
        <p:txBody>
          <a:bodyPr/>
          <a:lstStyle/>
          <a:p>
            <a:endParaRPr lang="fr-FR"/>
          </a:p>
        </p:txBody>
      </p:sp>
      <p:sp>
        <p:nvSpPr>
          <p:cNvPr id="4" name="Slide Number Placeholder 3">
            <a:extLst>
              <a:ext uri="{FF2B5EF4-FFF2-40B4-BE49-F238E27FC236}">
                <a16:creationId xmlns:a16="http://schemas.microsoft.com/office/drawing/2014/main" id="{839997E4-98DF-AA0D-09FF-F9E32AB5869D}"/>
              </a:ext>
            </a:extLst>
          </p:cNvPr>
          <p:cNvSpPr txBox="1">
            <a:spLocks noGrp="1"/>
          </p:cNvSpPr>
          <p:nvPr>
            <p:ph type="sldNum" sz="quarter" idx="8"/>
          </p:nvPr>
        </p:nvSpPr>
        <p:spPr/>
        <p:txBody>
          <a:bodyPr/>
          <a:lstStyle/>
          <a:p>
            <a:pPr lvl="0"/>
            <a:fld id="{7EE6D18A-CA74-463D-B826-075FFD2D4A7D}" type="slidenum">
              <a:t>15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8EACC-EDB6-DF78-869D-22313153C6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73F5C6-137A-B67F-3913-F885D1B701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E8989E-8705-51C6-41E1-F42F4C6944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B985AB-7458-1883-31DF-A25ED65DE219}"/>
              </a:ext>
            </a:extLst>
          </p:cNvPr>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3236575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BD5B1-F022-AC0C-AE62-EF698C926D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28CFCF-2B6F-5A0D-BC56-F8AC5C6183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889D67-E00D-3E7F-D078-D4D1E98F2B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D5912E-A4DB-5761-41E6-B2EC4D58F7F3}"/>
              </a:ext>
            </a:extLst>
          </p:cNvPr>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636584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ECB67-F95C-AD85-5906-01D0795055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D3CBF6-D347-F045-2058-13CA73EA72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DD7E9B-F8FF-21F6-3C22-3223E0C5B9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CC0896-C28A-E732-1E74-09F9CCCE73B2}"/>
              </a:ext>
            </a:extLst>
          </p:cNvPr>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835829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4621A-C1E5-1F15-79F6-E17443C12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136241-53E0-8E6B-EFB4-5BA4F548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FD04B1-9A67-FBF5-3FCF-2C493BF217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EDAC99-DA2D-1557-9CEF-76C2510B0FBF}"/>
              </a:ext>
            </a:extLst>
          </p:cNvPr>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412917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9ECA8-FDD5-E252-D4CF-FA810208E3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04EA3A-8278-9B64-72BC-1BD62F53868F}"/>
              </a:ext>
            </a:extLst>
          </p:cNvPr>
          <p:cNvSpPr txBox="1">
            <a:spLocks noGrp="1"/>
          </p:cNvSpPr>
          <p:nvPr>
            <p:ph type="body" sz="quarter" idx="1"/>
          </p:nvPr>
        </p:nvSpPr>
        <p:spPr/>
        <p:txBody>
          <a:bodyPr/>
          <a:lstStyle/>
          <a:p>
            <a:endParaRPr lang="fr-FR"/>
          </a:p>
        </p:txBody>
      </p:sp>
      <p:sp>
        <p:nvSpPr>
          <p:cNvPr id="4" name="Slide Number Placeholder 3">
            <a:extLst>
              <a:ext uri="{FF2B5EF4-FFF2-40B4-BE49-F238E27FC236}">
                <a16:creationId xmlns:a16="http://schemas.microsoft.com/office/drawing/2014/main" id="{18C96287-6115-57C3-063B-0B3CA2C7236B}"/>
              </a:ext>
            </a:extLst>
          </p:cNvPr>
          <p:cNvSpPr txBox="1">
            <a:spLocks noGrp="1"/>
          </p:cNvSpPr>
          <p:nvPr>
            <p:ph type="sldNum" sz="quarter" idx="8"/>
          </p:nvPr>
        </p:nvSpPr>
        <p:spPr/>
        <p:txBody>
          <a:bodyPr/>
          <a:lstStyle/>
          <a:p>
            <a:pPr lvl="0"/>
            <a:fld id="{D73D1E09-C4A4-4B83-BDCD-F1970795987A}" type="slidenum">
              <a:t>16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EDEE88-0BFB-72D7-3F15-DC63271D13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F9C70F-CCE0-CCAA-DC6F-3A8E22E3352F}"/>
              </a:ext>
            </a:extLst>
          </p:cNvPr>
          <p:cNvSpPr txBox="1">
            <a:spLocks noGrp="1"/>
          </p:cNvSpPr>
          <p:nvPr>
            <p:ph type="body" sz="quarter" idx="1"/>
          </p:nvPr>
        </p:nvSpPr>
        <p:spPr/>
        <p:txBody>
          <a:bodyPr/>
          <a:lstStyle/>
          <a:p>
            <a:endParaRPr lang="fr-FR"/>
          </a:p>
        </p:txBody>
      </p:sp>
      <p:sp>
        <p:nvSpPr>
          <p:cNvPr id="4" name="Slide Number Placeholder 3">
            <a:extLst>
              <a:ext uri="{FF2B5EF4-FFF2-40B4-BE49-F238E27FC236}">
                <a16:creationId xmlns:a16="http://schemas.microsoft.com/office/drawing/2014/main" id="{D97F5A2B-115C-B675-E418-15B82C27C754}"/>
              </a:ext>
            </a:extLst>
          </p:cNvPr>
          <p:cNvSpPr txBox="1">
            <a:spLocks noGrp="1"/>
          </p:cNvSpPr>
          <p:nvPr>
            <p:ph type="sldNum" sz="quarter" idx="8"/>
          </p:nvPr>
        </p:nvSpPr>
        <p:spPr/>
        <p:txBody>
          <a:bodyPr/>
          <a:lstStyle/>
          <a:p>
            <a:pPr lvl="0"/>
            <a:fld id="{3FE167C7-A92E-41D4-97BD-71CA5A09A49C}" type="slidenum">
              <a:t>17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182A76-C2EF-7802-DAF7-D351F13A71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4D5E9-40B7-CA64-AFC3-C0202AB49C96}"/>
              </a:ext>
            </a:extLst>
          </p:cNvPr>
          <p:cNvSpPr txBox="1">
            <a:spLocks noGrp="1"/>
          </p:cNvSpPr>
          <p:nvPr>
            <p:ph type="body" sz="quarter" idx="1"/>
          </p:nvPr>
        </p:nvSpPr>
        <p:spPr/>
        <p:txBody>
          <a:bodyPr/>
          <a:lstStyle/>
          <a:p>
            <a:endParaRPr lang="fr-FR"/>
          </a:p>
        </p:txBody>
      </p:sp>
      <p:sp>
        <p:nvSpPr>
          <p:cNvPr id="4" name="Slide Number Placeholder 3">
            <a:extLst>
              <a:ext uri="{FF2B5EF4-FFF2-40B4-BE49-F238E27FC236}">
                <a16:creationId xmlns:a16="http://schemas.microsoft.com/office/drawing/2014/main" id="{5B337C18-C743-7C28-E31C-06098ACBA066}"/>
              </a:ext>
            </a:extLst>
          </p:cNvPr>
          <p:cNvSpPr txBox="1">
            <a:spLocks noGrp="1"/>
          </p:cNvSpPr>
          <p:nvPr>
            <p:ph type="sldNum" sz="quarter" idx="8"/>
          </p:nvPr>
        </p:nvSpPr>
        <p:spPr/>
        <p:txBody>
          <a:bodyPr/>
          <a:lstStyle/>
          <a:p>
            <a:pPr lvl="0"/>
            <a:fld id="{B5BB0B5E-0CE7-499C-B29B-7B10877C84A8}" type="slidenum">
              <a:t>18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5FEB61-4D0B-013C-2E64-565639609D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FC794F-17C5-2986-C67C-23C1C1DC7E3C}"/>
              </a:ext>
            </a:extLst>
          </p:cNvPr>
          <p:cNvSpPr txBox="1">
            <a:spLocks noGrp="1"/>
          </p:cNvSpPr>
          <p:nvPr>
            <p:ph type="body" sz="quarter" idx="1"/>
          </p:nvPr>
        </p:nvSpPr>
        <p:spPr/>
        <p:txBody>
          <a:bodyPr/>
          <a:lstStyle/>
          <a:p>
            <a:endParaRPr lang="fr-FR"/>
          </a:p>
        </p:txBody>
      </p:sp>
      <p:sp>
        <p:nvSpPr>
          <p:cNvPr id="4" name="Slide Number Placeholder 3">
            <a:extLst>
              <a:ext uri="{FF2B5EF4-FFF2-40B4-BE49-F238E27FC236}">
                <a16:creationId xmlns:a16="http://schemas.microsoft.com/office/drawing/2014/main" id="{65E4816F-A4C0-1633-8EE0-1890220EC195}"/>
              </a:ext>
            </a:extLst>
          </p:cNvPr>
          <p:cNvSpPr txBox="1">
            <a:spLocks noGrp="1"/>
          </p:cNvSpPr>
          <p:nvPr>
            <p:ph type="sldNum" sz="quarter" idx="8"/>
          </p:nvPr>
        </p:nvSpPr>
        <p:spPr/>
        <p:txBody>
          <a:bodyPr/>
          <a:lstStyle/>
          <a:p>
            <a:pPr lvl="0"/>
            <a:fld id="{E62D61D8-98E3-40D2-9264-1C0B2253E851}" type="slidenum">
              <a:t>19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450B5-64A7-FF3A-5080-9C75630F50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740217-262A-6AA0-A9B7-D444BD812129}"/>
              </a:ext>
            </a:extLst>
          </p:cNvPr>
          <p:cNvSpPr txBox="1">
            <a:spLocks noGrp="1"/>
          </p:cNvSpPr>
          <p:nvPr>
            <p:ph type="body" sz="quarter" idx="1"/>
          </p:nvPr>
        </p:nvSpPr>
        <p:spPr/>
        <p:txBody>
          <a:bodyPr/>
          <a:lstStyle/>
          <a:p>
            <a:endParaRPr lang="fr-FR"/>
          </a:p>
        </p:txBody>
      </p:sp>
      <p:sp>
        <p:nvSpPr>
          <p:cNvPr id="4" name="Slide Number Placeholder 3">
            <a:extLst>
              <a:ext uri="{FF2B5EF4-FFF2-40B4-BE49-F238E27FC236}">
                <a16:creationId xmlns:a16="http://schemas.microsoft.com/office/drawing/2014/main" id="{7338DA43-E186-4FE4-D84D-42968768C5EC}"/>
              </a:ext>
            </a:extLst>
          </p:cNvPr>
          <p:cNvSpPr txBox="1">
            <a:spLocks noGrp="1"/>
          </p:cNvSpPr>
          <p:nvPr>
            <p:ph type="sldNum" sz="quarter" idx="8"/>
          </p:nvPr>
        </p:nvSpPr>
        <p:spPr/>
        <p:txBody>
          <a:bodyPr/>
          <a:lstStyle/>
          <a:p>
            <a:pPr lvl="0"/>
            <a:fld id="{2809BB7D-B654-4403-B63E-5447E6F75EEA}" type="slidenum">
              <a:t>20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B56FA2-A6F6-93F9-799B-3D01E2C41B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DB789E-7B23-DD26-8691-AE15C16F894F}"/>
              </a:ext>
            </a:extLst>
          </p:cNvPr>
          <p:cNvSpPr txBox="1">
            <a:spLocks noGrp="1"/>
          </p:cNvSpPr>
          <p:nvPr>
            <p:ph type="body" sz="quarter" idx="1"/>
          </p:nvPr>
        </p:nvSpPr>
        <p:spPr/>
        <p:txBody>
          <a:bodyPr/>
          <a:lstStyle/>
          <a:p>
            <a:endParaRPr lang="fr-FR"/>
          </a:p>
        </p:txBody>
      </p:sp>
      <p:sp>
        <p:nvSpPr>
          <p:cNvPr id="4" name="Slide Number Placeholder 3">
            <a:extLst>
              <a:ext uri="{FF2B5EF4-FFF2-40B4-BE49-F238E27FC236}">
                <a16:creationId xmlns:a16="http://schemas.microsoft.com/office/drawing/2014/main" id="{13C9CDB9-EE8D-5023-22AF-7ADBB52BCC8C}"/>
              </a:ext>
            </a:extLst>
          </p:cNvPr>
          <p:cNvSpPr txBox="1">
            <a:spLocks noGrp="1"/>
          </p:cNvSpPr>
          <p:nvPr>
            <p:ph type="sldNum" sz="quarter" idx="8"/>
          </p:nvPr>
        </p:nvSpPr>
        <p:spPr/>
        <p:txBody>
          <a:bodyPr/>
          <a:lstStyle/>
          <a:p>
            <a:pPr lvl="0"/>
            <a:fld id="{B6659B52-9CB9-46E0-876F-85F8CE8B8AF2}" type="slidenum">
              <a:t>21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92B26-F9E7-00AF-19D7-1ABE4328E3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35B02D-593D-F351-ECAE-B1B0C2B4DF6B}"/>
              </a:ext>
            </a:extLst>
          </p:cNvPr>
          <p:cNvSpPr txBox="1">
            <a:spLocks noGrp="1"/>
          </p:cNvSpPr>
          <p:nvPr>
            <p:ph type="body" sz="quarter" idx="1"/>
          </p:nvPr>
        </p:nvSpPr>
        <p:spPr/>
        <p:txBody>
          <a:bodyPr/>
          <a:lstStyle/>
          <a:p>
            <a:endParaRPr lang="fr-FR"/>
          </a:p>
        </p:txBody>
      </p:sp>
      <p:sp>
        <p:nvSpPr>
          <p:cNvPr id="4" name="Slide Number Placeholder 3">
            <a:extLst>
              <a:ext uri="{FF2B5EF4-FFF2-40B4-BE49-F238E27FC236}">
                <a16:creationId xmlns:a16="http://schemas.microsoft.com/office/drawing/2014/main" id="{BBF0C0BB-00D9-47ED-8EDD-36B7B49E2B68}"/>
              </a:ext>
            </a:extLst>
          </p:cNvPr>
          <p:cNvSpPr txBox="1">
            <a:spLocks noGrp="1"/>
          </p:cNvSpPr>
          <p:nvPr>
            <p:ph type="sldNum" sz="quarter" idx="8"/>
          </p:nvPr>
        </p:nvSpPr>
        <p:spPr/>
        <p:txBody>
          <a:bodyPr/>
          <a:lstStyle/>
          <a:p>
            <a:pPr lvl="0"/>
            <a:fld id="{45028B19-5687-4CFC-BEEB-4112CB38164E}" type="slidenum">
              <a:t>22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10/10/2024</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‹N°›</a:t>
            </a:fld>
            <a:endParaRPr lang="en-US" dirty="0"/>
          </a:p>
        </p:txBody>
      </p:sp>
    </p:spTree>
    <p:extLst>
      <p:ext uri="{BB962C8B-B14F-4D97-AF65-F5344CB8AC3E}">
        <p14:creationId xmlns:p14="http://schemas.microsoft.com/office/powerpoint/2010/main" val="140954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10/10/2024</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‹N°›</a:t>
            </a:fld>
            <a:endParaRPr lang="en-US"/>
          </a:p>
        </p:txBody>
      </p:sp>
    </p:spTree>
    <p:extLst>
      <p:ext uri="{BB962C8B-B14F-4D97-AF65-F5344CB8AC3E}">
        <p14:creationId xmlns:p14="http://schemas.microsoft.com/office/powerpoint/2010/main" val="2258950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10/10/2024</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‹N°›</a:t>
            </a:fld>
            <a:endParaRPr lang="en-US"/>
          </a:p>
        </p:txBody>
      </p:sp>
    </p:spTree>
    <p:extLst>
      <p:ext uri="{BB962C8B-B14F-4D97-AF65-F5344CB8AC3E}">
        <p14:creationId xmlns:p14="http://schemas.microsoft.com/office/powerpoint/2010/main" val="1775504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C0524">
              <a:alpha val="7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293885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C1DDF99-2D85-7D75-2BE6-19AC8F82C37B}"/>
              </a:ext>
            </a:extLst>
          </p:cNvPr>
          <p:cNvPicPr>
            <a:picLocks noChangeAspect="1"/>
          </p:cNvPicPr>
          <p:nvPr/>
        </p:nvPicPr>
        <p:blipFill>
          <a:blip r:embed="rId2"/>
          <a:stretch>
            <a:fillRect/>
          </a:stretch>
        </p:blipFill>
        <p:spPr>
          <a:xfrm>
            <a:off x="0" y="0"/>
            <a:ext cx="12192000" cy="6858000"/>
          </a:xfrm>
          <a:prstGeom prst="rect">
            <a:avLst/>
          </a:prstGeom>
          <a:noFill/>
          <a:ln cap="flat">
            <a:noFill/>
          </a:ln>
        </p:spPr>
      </p:pic>
      <p:sp>
        <p:nvSpPr>
          <p:cNvPr id="3" name="Shape 0">
            <a:extLst>
              <a:ext uri="{FF2B5EF4-FFF2-40B4-BE49-F238E27FC236}">
                <a16:creationId xmlns:a16="http://schemas.microsoft.com/office/drawing/2014/main" id="{79AC763C-3EE7-FB6C-9E5E-8FD892670BE3}"/>
              </a:ext>
            </a:extLst>
          </p:cNvPr>
          <p:cNvSpPr/>
          <p:nvPr/>
        </p:nvSpPr>
        <p:spPr>
          <a:xfrm>
            <a:off x="0" y="0"/>
            <a:ext cx="12192000" cy="6858000"/>
          </a:xfrm>
          <a:prstGeom prst="rect">
            <a:avLst/>
          </a:prstGeom>
          <a:solidFill>
            <a:srgbClr val="0C0524">
              <a:alpha val="75000"/>
            </a:srgbClr>
          </a:solidFill>
          <a:ln cap="flat">
            <a:noFill/>
            <a:prstDash val="solid"/>
          </a:ln>
        </p:spPr>
        <p:txBody>
          <a:bodyPr lIns="0" tIns="0" rIns="0" bIns="0"/>
          <a:lstStyle/>
          <a:p>
            <a:endParaRPr lang="fr-FR" sz="1500"/>
          </a:p>
        </p:txBody>
      </p:sp>
      <p:pic>
        <p:nvPicPr>
          <p:cNvPr id="4" name="Image 1" descr="preencoded.png">
            <a:hlinkClick r:id="rId3"/>
            <a:extLst>
              <a:ext uri="{FF2B5EF4-FFF2-40B4-BE49-F238E27FC236}">
                <a16:creationId xmlns:a16="http://schemas.microsoft.com/office/drawing/2014/main" id="{F0D27919-0FA5-5DCE-AD02-70EA04DF6D38}"/>
              </a:ext>
            </a:extLst>
          </p:cNvPr>
          <p:cNvPicPr>
            <a:picLocks noChangeAspect="1"/>
          </p:cNvPicPr>
          <p:nvPr/>
        </p:nvPicPr>
        <p:blipFill>
          <a:blip r:embed="rId4"/>
          <a:stretch>
            <a:fillRect/>
          </a:stretch>
        </p:blipFill>
        <p:spPr>
          <a:xfrm>
            <a:off x="10699349" y="6457950"/>
            <a:ext cx="1435501" cy="342900"/>
          </a:xfrm>
          <a:prstGeom prst="rect">
            <a:avLst/>
          </a:prstGeom>
          <a:noFill/>
          <a:ln cap="flat">
            <a:noFill/>
          </a:ln>
        </p:spPr>
      </p:pic>
    </p:spTree>
    <p:extLst>
      <p:ext uri="{BB962C8B-B14F-4D97-AF65-F5344CB8AC3E}">
        <p14:creationId xmlns:p14="http://schemas.microsoft.com/office/powerpoint/2010/main" val="411866763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9075F4E-1372-85E5-2378-D3327AC22F6B}"/>
              </a:ext>
            </a:extLst>
          </p:cNvPr>
          <p:cNvPicPr>
            <a:picLocks noChangeAspect="1"/>
          </p:cNvPicPr>
          <p:nvPr/>
        </p:nvPicPr>
        <p:blipFill>
          <a:blip r:embed="rId2"/>
          <a:stretch>
            <a:fillRect/>
          </a:stretch>
        </p:blipFill>
        <p:spPr>
          <a:xfrm>
            <a:off x="0" y="0"/>
            <a:ext cx="12192000" cy="6858000"/>
          </a:xfrm>
          <a:prstGeom prst="rect">
            <a:avLst/>
          </a:prstGeom>
          <a:noFill/>
          <a:ln cap="flat">
            <a:noFill/>
          </a:ln>
        </p:spPr>
      </p:pic>
      <p:sp>
        <p:nvSpPr>
          <p:cNvPr id="3" name="Shape 0">
            <a:extLst>
              <a:ext uri="{FF2B5EF4-FFF2-40B4-BE49-F238E27FC236}">
                <a16:creationId xmlns:a16="http://schemas.microsoft.com/office/drawing/2014/main" id="{845B8F33-52A5-30A4-95A8-47FF6D10DF04}"/>
              </a:ext>
            </a:extLst>
          </p:cNvPr>
          <p:cNvSpPr/>
          <p:nvPr/>
        </p:nvSpPr>
        <p:spPr>
          <a:xfrm>
            <a:off x="0" y="0"/>
            <a:ext cx="12192000" cy="6858000"/>
          </a:xfrm>
          <a:prstGeom prst="rect">
            <a:avLst/>
          </a:prstGeom>
          <a:solidFill>
            <a:srgbClr val="0C0524">
              <a:alpha val="75000"/>
            </a:srgbClr>
          </a:solidFill>
          <a:ln cap="flat">
            <a:noFill/>
            <a:prstDash val="solid"/>
          </a:ln>
        </p:spPr>
        <p:txBody>
          <a:bodyPr lIns="0" tIns="0" rIns="0" bIns="0"/>
          <a:lstStyle/>
          <a:p>
            <a:endParaRPr lang="fr-FR" sz="1500"/>
          </a:p>
        </p:txBody>
      </p:sp>
      <p:pic>
        <p:nvPicPr>
          <p:cNvPr id="4" name="Image 1" descr="preencoded.png">
            <a:hlinkClick r:id="rId3"/>
            <a:extLst>
              <a:ext uri="{FF2B5EF4-FFF2-40B4-BE49-F238E27FC236}">
                <a16:creationId xmlns:a16="http://schemas.microsoft.com/office/drawing/2014/main" id="{C144C75B-E85B-352E-C0F0-5722D639D340}"/>
              </a:ext>
            </a:extLst>
          </p:cNvPr>
          <p:cNvPicPr>
            <a:picLocks noChangeAspect="1"/>
          </p:cNvPicPr>
          <p:nvPr/>
        </p:nvPicPr>
        <p:blipFill>
          <a:blip r:embed="rId4"/>
          <a:stretch>
            <a:fillRect/>
          </a:stretch>
        </p:blipFill>
        <p:spPr>
          <a:xfrm>
            <a:off x="10699349" y="6457950"/>
            <a:ext cx="1435501" cy="342900"/>
          </a:xfrm>
          <a:prstGeom prst="rect">
            <a:avLst/>
          </a:prstGeom>
          <a:noFill/>
          <a:ln cap="flat">
            <a:noFill/>
          </a:ln>
        </p:spPr>
      </p:pic>
    </p:spTree>
    <p:extLst>
      <p:ext uri="{BB962C8B-B14F-4D97-AF65-F5344CB8AC3E}">
        <p14:creationId xmlns:p14="http://schemas.microsoft.com/office/powerpoint/2010/main" val="11940210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FD1BF6C-5CF6-226C-F148-1C3A5A961ACE}"/>
              </a:ext>
            </a:extLst>
          </p:cNvPr>
          <p:cNvPicPr>
            <a:picLocks noChangeAspect="1"/>
          </p:cNvPicPr>
          <p:nvPr/>
        </p:nvPicPr>
        <p:blipFill>
          <a:blip r:embed="rId2"/>
          <a:stretch>
            <a:fillRect/>
          </a:stretch>
        </p:blipFill>
        <p:spPr>
          <a:xfrm>
            <a:off x="0" y="0"/>
            <a:ext cx="12192000" cy="6858000"/>
          </a:xfrm>
          <a:prstGeom prst="rect">
            <a:avLst/>
          </a:prstGeom>
          <a:noFill/>
          <a:ln cap="flat">
            <a:noFill/>
          </a:ln>
        </p:spPr>
      </p:pic>
      <p:sp>
        <p:nvSpPr>
          <p:cNvPr id="3" name="Shape 0">
            <a:extLst>
              <a:ext uri="{FF2B5EF4-FFF2-40B4-BE49-F238E27FC236}">
                <a16:creationId xmlns:a16="http://schemas.microsoft.com/office/drawing/2014/main" id="{7693F03D-09C9-B58E-AB70-2132E557C3C8}"/>
              </a:ext>
            </a:extLst>
          </p:cNvPr>
          <p:cNvSpPr/>
          <p:nvPr/>
        </p:nvSpPr>
        <p:spPr>
          <a:xfrm>
            <a:off x="0" y="0"/>
            <a:ext cx="12192000" cy="6858000"/>
          </a:xfrm>
          <a:prstGeom prst="rect">
            <a:avLst/>
          </a:prstGeom>
          <a:solidFill>
            <a:srgbClr val="0C0524">
              <a:alpha val="75000"/>
            </a:srgbClr>
          </a:solidFill>
          <a:ln cap="flat">
            <a:noFill/>
            <a:prstDash val="solid"/>
          </a:ln>
        </p:spPr>
        <p:txBody>
          <a:bodyPr lIns="0" tIns="0" rIns="0" bIns="0"/>
          <a:lstStyle/>
          <a:p>
            <a:endParaRPr lang="fr-FR" sz="1500"/>
          </a:p>
        </p:txBody>
      </p:sp>
      <p:pic>
        <p:nvPicPr>
          <p:cNvPr id="4" name="Image 1" descr="preencoded.png">
            <a:hlinkClick r:id="rId3"/>
            <a:extLst>
              <a:ext uri="{FF2B5EF4-FFF2-40B4-BE49-F238E27FC236}">
                <a16:creationId xmlns:a16="http://schemas.microsoft.com/office/drawing/2014/main" id="{076B28C5-298D-B1C5-155E-32F24C4EB027}"/>
              </a:ext>
            </a:extLst>
          </p:cNvPr>
          <p:cNvPicPr>
            <a:picLocks noChangeAspect="1"/>
          </p:cNvPicPr>
          <p:nvPr/>
        </p:nvPicPr>
        <p:blipFill>
          <a:blip r:embed="rId4"/>
          <a:stretch>
            <a:fillRect/>
          </a:stretch>
        </p:blipFill>
        <p:spPr>
          <a:xfrm>
            <a:off x="10699349" y="6457950"/>
            <a:ext cx="1435501" cy="342900"/>
          </a:xfrm>
          <a:prstGeom prst="rect">
            <a:avLst/>
          </a:prstGeom>
          <a:noFill/>
          <a:ln cap="flat">
            <a:noFill/>
          </a:ln>
        </p:spPr>
      </p:pic>
    </p:spTree>
    <p:extLst>
      <p:ext uri="{BB962C8B-B14F-4D97-AF65-F5344CB8AC3E}">
        <p14:creationId xmlns:p14="http://schemas.microsoft.com/office/powerpoint/2010/main" val="195238647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145C056-9779-81A2-7FE6-40CA3DA1CAE6}"/>
              </a:ext>
            </a:extLst>
          </p:cNvPr>
          <p:cNvPicPr>
            <a:picLocks noChangeAspect="1"/>
          </p:cNvPicPr>
          <p:nvPr/>
        </p:nvPicPr>
        <p:blipFill>
          <a:blip r:embed="rId2"/>
          <a:stretch>
            <a:fillRect/>
          </a:stretch>
        </p:blipFill>
        <p:spPr>
          <a:xfrm>
            <a:off x="0" y="0"/>
            <a:ext cx="12192000" cy="6858000"/>
          </a:xfrm>
          <a:prstGeom prst="rect">
            <a:avLst/>
          </a:prstGeom>
          <a:noFill/>
          <a:ln cap="flat">
            <a:noFill/>
          </a:ln>
        </p:spPr>
      </p:pic>
      <p:sp>
        <p:nvSpPr>
          <p:cNvPr id="3" name="Shape 0">
            <a:extLst>
              <a:ext uri="{FF2B5EF4-FFF2-40B4-BE49-F238E27FC236}">
                <a16:creationId xmlns:a16="http://schemas.microsoft.com/office/drawing/2014/main" id="{D3A65B13-A52B-4468-4D7D-CD9507299D89}"/>
              </a:ext>
            </a:extLst>
          </p:cNvPr>
          <p:cNvSpPr/>
          <p:nvPr/>
        </p:nvSpPr>
        <p:spPr>
          <a:xfrm>
            <a:off x="0" y="0"/>
            <a:ext cx="12192000" cy="6858000"/>
          </a:xfrm>
          <a:prstGeom prst="rect">
            <a:avLst/>
          </a:prstGeom>
          <a:solidFill>
            <a:srgbClr val="0C0524">
              <a:alpha val="75000"/>
            </a:srgbClr>
          </a:solidFill>
          <a:ln cap="flat">
            <a:noFill/>
            <a:prstDash val="solid"/>
          </a:ln>
        </p:spPr>
        <p:txBody>
          <a:bodyPr lIns="0" tIns="0" rIns="0" bIns="0"/>
          <a:lstStyle/>
          <a:p>
            <a:endParaRPr lang="fr-FR" sz="1500"/>
          </a:p>
        </p:txBody>
      </p:sp>
      <p:pic>
        <p:nvPicPr>
          <p:cNvPr id="4" name="Image 1" descr="preencoded.png">
            <a:hlinkClick r:id="rId3"/>
            <a:extLst>
              <a:ext uri="{FF2B5EF4-FFF2-40B4-BE49-F238E27FC236}">
                <a16:creationId xmlns:a16="http://schemas.microsoft.com/office/drawing/2014/main" id="{F4B50E1F-E7E9-0535-BBF0-A4897D8CB3E6}"/>
              </a:ext>
            </a:extLst>
          </p:cNvPr>
          <p:cNvPicPr>
            <a:picLocks noChangeAspect="1"/>
          </p:cNvPicPr>
          <p:nvPr/>
        </p:nvPicPr>
        <p:blipFill>
          <a:blip r:embed="rId4"/>
          <a:stretch>
            <a:fillRect/>
          </a:stretch>
        </p:blipFill>
        <p:spPr>
          <a:xfrm>
            <a:off x="10699349" y="6457950"/>
            <a:ext cx="1435501" cy="342900"/>
          </a:xfrm>
          <a:prstGeom prst="rect">
            <a:avLst/>
          </a:prstGeom>
          <a:noFill/>
          <a:ln cap="flat">
            <a:noFill/>
          </a:ln>
        </p:spPr>
      </p:pic>
    </p:spTree>
    <p:extLst>
      <p:ext uri="{BB962C8B-B14F-4D97-AF65-F5344CB8AC3E}">
        <p14:creationId xmlns:p14="http://schemas.microsoft.com/office/powerpoint/2010/main" val="192644683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0B6E8B8-9086-294B-0D0A-CC5856D728BB}"/>
              </a:ext>
            </a:extLst>
          </p:cNvPr>
          <p:cNvPicPr>
            <a:picLocks noChangeAspect="1"/>
          </p:cNvPicPr>
          <p:nvPr/>
        </p:nvPicPr>
        <p:blipFill>
          <a:blip r:embed="rId2"/>
          <a:stretch>
            <a:fillRect/>
          </a:stretch>
        </p:blipFill>
        <p:spPr>
          <a:xfrm>
            <a:off x="0" y="0"/>
            <a:ext cx="12192000" cy="6858000"/>
          </a:xfrm>
          <a:prstGeom prst="rect">
            <a:avLst/>
          </a:prstGeom>
          <a:noFill/>
          <a:ln cap="flat">
            <a:noFill/>
          </a:ln>
        </p:spPr>
      </p:pic>
      <p:sp>
        <p:nvSpPr>
          <p:cNvPr id="3" name="Shape 0">
            <a:extLst>
              <a:ext uri="{FF2B5EF4-FFF2-40B4-BE49-F238E27FC236}">
                <a16:creationId xmlns:a16="http://schemas.microsoft.com/office/drawing/2014/main" id="{A10F9FE0-2A61-383E-F59A-838F08DEA6C4}"/>
              </a:ext>
            </a:extLst>
          </p:cNvPr>
          <p:cNvSpPr/>
          <p:nvPr/>
        </p:nvSpPr>
        <p:spPr>
          <a:xfrm>
            <a:off x="0" y="0"/>
            <a:ext cx="12192000" cy="6858000"/>
          </a:xfrm>
          <a:prstGeom prst="rect">
            <a:avLst/>
          </a:prstGeom>
          <a:solidFill>
            <a:srgbClr val="0C0524">
              <a:alpha val="75000"/>
            </a:srgbClr>
          </a:solidFill>
          <a:ln cap="flat">
            <a:noFill/>
            <a:prstDash val="solid"/>
          </a:ln>
        </p:spPr>
        <p:txBody>
          <a:bodyPr lIns="0" tIns="0" rIns="0" bIns="0"/>
          <a:lstStyle/>
          <a:p>
            <a:endParaRPr lang="fr-FR" sz="1500"/>
          </a:p>
        </p:txBody>
      </p:sp>
      <p:pic>
        <p:nvPicPr>
          <p:cNvPr id="4" name="Image 1" descr="preencoded.png">
            <a:hlinkClick r:id="rId3"/>
            <a:extLst>
              <a:ext uri="{FF2B5EF4-FFF2-40B4-BE49-F238E27FC236}">
                <a16:creationId xmlns:a16="http://schemas.microsoft.com/office/drawing/2014/main" id="{859CC79E-9371-335A-BF5A-75F405B3B0C9}"/>
              </a:ext>
            </a:extLst>
          </p:cNvPr>
          <p:cNvPicPr>
            <a:picLocks noChangeAspect="1"/>
          </p:cNvPicPr>
          <p:nvPr/>
        </p:nvPicPr>
        <p:blipFill>
          <a:blip r:embed="rId4"/>
          <a:stretch>
            <a:fillRect/>
          </a:stretch>
        </p:blipFill>
        <p:spPr>
          <a:xfrm>
            <a:off x="10699349" y="6457950"/>
            <a:ext cx="1435501" cy="342900"/>
          </a:xfrm>
          <a:prstGeom prst="rect">
            <a:avLst/>
          </a:prstGeom>
          <a:noFill/>
          <a:ln cap="flat">
            <a:noFill/>
          </a:ln>
        </p:spPr>
      </p:pic>
    </p:spTree>
    <p:extLst>
      <p:ext uri="{BB962C8B-B14F-4D97-AF65-F5344CB8AC3E}">
        <p14:creationId xmlns:p14="http://schemas.microsoft.com/office/powerpoint/2010/main" val="297407408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9B94683-55FE-1C41-EC78-22E6A7FF2130}"/>
              </a:ext>
            </a:extLst>
          </p:cNvPr>
          <p:cNvPicPr>
            <a:picLocks noChangeAspect="1"/>
          </p:cNvPicPr>
          <p:nvPr/>
        </p:nvPicPr>
        <p:blipFill>
          <a:blip r:embed="rId2"/>
          <a:stretch>
            <a:fillRect/>
          </a:stretch>
        </p:blipFill>
        <p:spPr>
          <a:xfrm>
            <a:off x="0" y="0"/>
            <a:ext cx="12192000" cy="6858000"/>
          </a:xfrm>
          <a:prstGeom prst="rect">
            <a:avLst/>
          </a:prstGeom>
          <a:noFill/>
          <a:ln cap="flat">
            <a:noFill/>
          </a:ln>
        </p:spPr>
      </p:pic>
      <p:sp>
        <p:nvSpPr>
          <p:cNvPr id="3" name="Shape 0">
            <a:extLst>
              <a:ext uri="{FF2B5EF4-FFF2-40B4-BE49-F238E27FC236}">
                <a16:creationId xmlns:a16="http://schemas.microsoft.com/office/drawing/2014/main" id="{53E72CA4-5F8E-347B-987C-978D301A9459}"/>
              </a:ext>
            </a:extLst>
          </p:cNvPr>
          <p:cNvSpPr/>
          <p:nvPr/>
        </p:nvSpPr>
        <p:spPr>
          <a:xfrm>
            <a:off x="0" y="0"/>
            <a:ext cx="12192000" cy="6858000"/>
          </a:xfrm>
          <a:prstGeom prst="rect">
            <a:avLst/>
          </a:prstGeom>
          <a:solidFill>
            <a:srgbClr val="0C0524">
              <a:alpha val="75000"/>
            </a:srgbClr>
          </a:solidFill>
          <a:ln cap="flat">
            <a:noFill/>
            <a:prstDash val="solid"/>
          </a:ln>
        </p:spPr>
        <p:txBody>
          <a:bodyPr lIns="0" tIns="0" rIns="0" bIns="0"/>
          <a:lstStyle/>
          <a:p>
            <a:endParaRPr lang="fr-FR" sz="1500"/>
          </a:p>
        </p:txBody>
      </p:sp>
      <p:pic>
        <p:nvPicPr>
          <p:cNvPr id="4" name="Image 1" descr="preencoded.png">
            <a:hlinkClick r:id="rId3"/>
            <a:extLst>
              <a:ext uri="{FF2B5EF4-FFF2-40B4-BE49-F238E27FC236}">
                <a16:creationId xmlns:a16="http://schemas.microsoft.com/office/drawing/2014/main" id="{8EFF4136-5691-0F01-8747-C784C9331091}"/>
              </a:ext>
            </a:extLst>
          </p:cNvPr>
          <p:cNvPicPr>
            <a:picLocks noChangeAspect="1"/>
          </p:cNvPicPr>
          <p:nvPr/>
        </p:nvPicPr>
        <p:blipFill>
          <a:blip r:embed="rId4"/>
          <a:stretch>
            <a:fillRect/>
          </a:stretch>
        </p:blipFill>
        <p:spPr>
          <a:xfrm>
            <a:off x="10699349" y="6457950"/>
            <a:ext cx="1435501" cy="342900"/>
          </a:xfrm>
          <a:prstGeom prst="rect">
            <a:avLst/>
          </a:prstGeom>
          <a:noFill/>
          <a:ln cap="flat">
            <a:noFill/>
          </a:ln>
        </p:spPr>
      </p:pic>
    </p:spTree>
    <p:extLst>
      <p:ext uri="{BB962C8B-B14F-4D97-AF65-F5344CB8AC3E}">
        <p14:creationId xmlns:p14="http://schemas.microsoft.com/office/powerpoint/2010/main" val="3072757637"/>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5DDC9C0-C33B-1B53-D031-1FB821BBB8FA}"/>
              </a:ext>
            </a:extLst>
          </p:cNvPr>
          <p:cNvPicPr>
            <a:picLocks noChangeAspect="1"/>
          </p:cNvPicPr>
          <p:nvPr/>
        </p:nvPicPr>
        <p:blipFill>
          <a:blip r:embed="rId2"/>
          <a:stretch>
            <a:fillRect/>
          </a:stretch>
        </p:blipFill>
        <p:spPr>
          <a:xfrm>
            <a:off x="0" y="0"/>
            <a:ext cx="12192000" cy="6858000"/>
          </a:xfrm>
          <a:prstGeom prst="rect">
            <a:avLst/>
          </a:prstGeom>
          <a:noFill/>
          <a:ln cap="flat">
            <a:noFill/>
          </a:ln>
        </p:spPr>
      </p:pic>
      <p:sp>
        <p:nvSpPr>
          <p:cNvPr id="3" name="Shape 0">
            <a:extLst>
              <a:ext uri="{FF2B5EF4-FFF2-40B4-BE49-F238E27FC236}">
                <a16:creationId xmlns:a16="http://schemas.microsoft.com/office/drawing/2014/main" id="{FDC63AAB-C887-1B39-C1EE-CA789414016F}"/>
              </a:ext>
            </a:extLst>
          </p:cNvPr>
          <p:cNvSpPr/>
          <p:nvPr/>
        </p:nvSpPr>
        <p:spPr>
          <a:xfrm>
            <a:off x="0" y="0"/>
            <a:ext cx="12192000" cy="6858000"/>
          </a:xfrm>
          <a:prstGeom prst="rect">
            <a:avLst/>
          </a:prstGeom>
          <a:solidFill>
            <a:srgbClr val="0C0524">
              <a:alpha val="75000"/>
            </a:srgbClr>
          </a:solidFill>
          <a:ln cap="flat">
            <a:noFill/>
            <a:prstDash val="solid"/>
          </a:ln>
        </p:spPr>
        <p:txBody>
          <a:bodyPr lIns="0" tIns="0" rIns="0" bIns="0"/>
          <a:lstStyle/>
          <a:p>
            <a:endParaRPr lang="fr-FR" sz="1500"/>
          </a:p>
        </p:txBody>
      </p:sp>
      <p:pic>
        <p:nvPicPr>
          <p:cNvPr id="4" name="Image 1" descr="preencoded.png">
            <a:hlinkClick r:id="rId3"/>
            <a:extLst>
              <a:ext uri="{FF2B5EF4-FFF2-40B4-BE49-F238E27FC236}">
                <a16:creationId xmlns:a16="http://schemas.microsoft.com/office/drawing/2014/main" id="{4E12F74F-740D-796F-9261-A1ABC784323F}"/>
              </a:ext>
            </a:extLst>
          </p:cNvPr>
          <p:cNvPicPr>
            <a:picLocks noChangeAspect="1"/>
          </p:cNvPicPr>
          <p:nvPr/>
        </p:nvPicPr>
        <p:blipFill>
          <a:blip r:embed="rId4"/>
          <a:stretch>
            <a:fillRect/>
          </a:stretch>
        </p:blipFill>
        <p:spPr>
          <a:xfrm>
            <a:off x="10699349" y="6457950"/>
            <a:ext cx="1435501" cy="342900"/>
          </a:xfrm>
          <a:prstGeom prst="rect">
            <a:avLst/>
          </a:prstGeom>
          <a:noFill/>
          <a:ln cap="flat">
            <a:noFill/>
          </a:ln>
        </p:spPr>
      </p:pic>
    </p:spTree>
    <p:extLst>
      <p:ext uri="{BB962C8B-B14F-4D97-AF65-F5344CB8AC3E}">
        <p14:creationId xmlns:p14="http://schemas.microsoft.com/office/powerpoint/2010/main" val="226445246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10/10/2024</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‹N°›</a:t>
            </a:fld>
            <a:endParaRPr lang="en-US"/>
          </a:p>
        </p:txBody>
      </p:sp>
    </p:spTree>
    <p:extLst>
      <p:ext uri="{BB962C8B-B14F-4D97-AF65-F5344CB8AC3E}">
        <p14:creationId xmlns:p14="http://schemas.microsoft.com/office/powerpoint/2010/main" val="5604460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423073A-88F2-F3E6-B089-C1596BBCA850}"/>
              </a:ext>
            </a:extLst>
          </p:cNvPr>
          <p:cNvPicPr>
            <a:picLocks noChangeAspect="1"/>
          </p:cNvPicPr>
          <p:nvPr/>
        </p:nvPicPr>
        <p:blipFill>
          <a:blip r:embed="rId2"/>
          <a:stretch>
            <a:fillRect/>
          </a:stretch>
        </p:blipFill>
        <p:spPr>
          <a:xfrm>
            <a:off x="0" y="0"/>
            <a:ext cx="12192000" cy="6858000"/>
          </a:xfrm>
          <a:prstGeom prst="rect">
            <a:avLst/>
          </a:prstGeom>
          <a:noFill/>
          <a:ln cap="flat">
            <a:noFill/>
          </a:ln>
        </p:spPr>
      </p:pic>
      <p:sp>
        <p:nvSpPr>
          <p:cNvPr id="3" name="Shape 0">
            <a:extLst>
              <a:ext uri="{FF2B5EF4-FFF2-40B4-BE49-F238E27FC236}">
                <a16:creationId xmlns:a16="http://schemas.microsoft.com/office/drawing/2014/main" id="{718ED21F-9017-7345-CA31-90D87D9A74AE}"/>
              </a:ext>
            </a:extLst>
          </p:cNvPr>
          <p:cNvSpPr/>
          <p:nvPr/>
        </p:nvSpPr>
        <p:spPr>
          <a:xfrm>
            <a:off x="0" y="0"/>
            <a:ext cx="12192000" cy="6858000"/>
          </a:xfrm>
          <a:prstGeom prst="rect">
            <a:avLst/>
          </a:prstGeom>
          <a:solidFill>
            <a:srgbClr val="0C0524">
              <a:alpha val="75000"/>
            </a:srgbClr>
          </a:solidFill>
          <a:ln cap="flat">
            <a:noFill/>
            <a:prstDash val="solid"/>
          </a:ln>
        </p:spPr>
        <p:txBody>
          <a:bodyPr lIns="0" tIns="0" rIns="0" bIns="0"/>
          <a:lstStyle/>
          <a:p>
            <a:endParaRPr lang="fr-FR" sz="1500"/>
          </a:p>
        </p:txBody>
      </p:sp>
      <p:pic>
        <p:nvPicPr>
          <p:cNvPr id="4" name="Image 1" descr="preencoded.png">
            <a:hlinkClick r:id="rId3"/>
            <a:extLst>
              <a:ext uri="{FF2B5EF4-FFF2-40B4-BE49-F238E27FC236}">
                <a16:creationId xmlns:a16="http://schemas.microsoft.com/office/drawing/2014/main" id="{A3D3D931-36F9-0BFA-5575-76E1539C241C}"/>
              </a:ext>
            </a:extLst>
          </p:cNvPr>
          <p:cNvPicPr>
            <a:picLocks noChangeAspect="1"/>
          </p:cNvPicPr>
          <p:nvPr/>
        </p:nvPicPr>
        <p:blipFill>
          <a:blip r:embed="rId4"/>
          <a:stretch>
            <a:fillRect/>
          </a:stretch>
        </p:blipFill>
        <p:spPr>
          <a:xfrm>
            <a:off x="10699349" y="6457950"/>
            <a:ext cx="1435501" cy="342900"/>
          </a:xfrm>
          <a:prstGeom prst="rect">
            <a:avLst/>
          </a:prstGeom>
          <a:noFill/>
          <a:ln cap="flat">
            <a:noFill/>
          </a:ln>
        </p:spPr>
      </p:pic>
    </p:spTree>
    <p:extLst>
      <p:ext uri="{BB962C8B-B14F-4D97-AF65-F5344CB8AC3E}">
        <p14:creationId xmlns:p14="http://schemas.microsoft.com/office/powerpoint/2010/main" val="173680499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B2FD2B8-49C3-F398-5987-89E84854A911}"/>
              </a:ext>
            </a:extLst>
          </p:cNvPr>
          <p:cNvPicPr>
            <a:picLocks noChangeAspect="1"/>
          </p:cNvPicPr>
          <p:nvPr/>
        </p:nvPicPr>
        <p:blipFill>
          <a:blip r:embed="rId2"/>
          <a:stretch>
            <a:fillRect/>
          </a:stretch>
        </p:blipFill>
        <p:spPr>
          <a:xfrm>
            <a:off x="0" y="0"/>
            <a:ext cx="12192000" cy="6858000"/>
          </a:xfrm>
          <a:prstGeom prst="rect">
            <a:avLst/>
          </a:prstGeom>
          <a:noFill/>
          <a:ln cap="flat">
            <a:noFill/>
          </a:ln>
        </p:spPr>
      </p:pic>
      <p:sp>
        <p:nvSpPr>
          <p:cNvPr id="3" name="Shape 0">
            <a:extLst>
              <a:ext uri="{FF2B5EF4-FFF2-40B4-BE49-F238E27FC236}">
                <a16:creationId xmlns:a16="http://schemas.microsoft.com/office/drawing/2014/main" id="{B6AC1563-BBAE-AE0B-3246-6A633B7B4A5C}"/>
              </a:ext>
            </a:extLst>
          </p:cNvPr>
          <p:cNvSpPr/>
          <p:nvPr/>
        </p:nvSpPr>
        <p:spPr>
          <a:xfrm>
            <a:off x="0" y="0"/>
            <a:ext cx="12192000" cy="6858000"/>
          </a:xfrm>
          <a:prstGeom prst="rect">
            <a:avLst/>
          </a:prstGeom>
          <a:solidFill>
            <a:srgbClr val="0C0524">
              <a:alpha val="75000"/>
            </a:srgbClr>
          </a:solidFill>
          <a:ln cap="flat">
            <a:noFill/>
            <a:prstDash val="solid"/>
          </a:ln>
        </p:spPr>
        <p:txBody>
          <a:bodyPr lIns="0" tIns="0" rIns="0" bIns="0"/>
          <a:lstStyle/>
          <a:p>
            <a:endParaRPr lang="fr-FR" sz="1500"/>
          </a:p>
        </p:txBody>
      </p:sp>
      <p:pic>
        <p:nvPicPr>
          <p:cNvPr id="4" name="Image 1" descr="preencoded.png">
            <a:hlinkClick r:id="rId3"/>
            <a:extLst>
              <a:ext uri="{FF2B5EF4-FFF2-40B4-BE49-F238E27FC236}">
                <a16:creationId xmlns:a16="http://schemas.microsoft.com/office/drawing/2014/main" id="{EF91A4FB-8685-4ADF-4D84-D0618EC248EA}"/>
              </a:ext>
            </a:extLst>
          </p:cNvPr>
          <p:cNvPicPr>
            <a:picLocks noChangeAspect="1"/>
          </p:cNvPicPr>
          <p:nvPr/>
        </p:nvPicPr>
        <p:blipFill>
          <a:blip r:embed="rId4"/>
          <a:stretch>
            <a:fillRect/>
          </a:stretch>
        </p:blipFill>
        <p:spPr>
          <a:xfrm>
            <a:off x="10699349" y="6457950"/>
            <a:ext cx="1435501" cy="342900"/>
          </a:xfrm>
          <a:prstGeom prst="rect">
            <a:avLst/>
          </a:prstGeom>
          <a:noFill/>
          <a:ln cap="flat">
            <a:noFill/>
          </a:ln>
        </p:spPr>
      </p:pic>
    </p:spTree>
    <p:extLst>
      <p:ext uri="{BB962C8B-B14F-4D97-AF65-F5344CB8AC3E}">
        <p14:creationId xmlns:p14="http://schemas.microsoft.com/office/powerpoint/2010/main" val="751774043"/>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B504C5C-C03B-8FFC-9E1B-D173B1E21430}"/>
              </a:ext>
            </a:extLst>
          </p:cNvPr>
          <p:cNvPicPr>
            <a:picLocks noChangeAspect="1"/>
          </p:cNvPicPr>
          <p:nvPr/>
        </p:nvPicPr>
        <p:blipFill>
          <a:blip r:embed="rId2"/>
          <a:stretch>
            <a:fillRect/>
          </a:stretch>
        </p:blipFill>
        <p:spPr>
          <a:xfrm>
            <a:off x="0" y="0"/>
            <a:ext cx="12192000" cy="6858000"/>
          </a:xfrm>
          <a:prstGeom prst="rect">
            <a:avLst/>
          </a:prstGeom>
          <a:noFill/>
          <a:ln cap="flat">
            <a:noFill/>
          </a:ln>
        </p:spPr>
      </p:pic>
      <p:sp>
        <p:nvSpPr>
          <p:cNvPr id="3" name="Shape 0">
            <a:extLst>
              <a:ext uri="{FF2B5EF4-FFF2-40B4-BE49-F238E27FC236}">
                <a16:creationId xmlns:a16="http://schemas.microsoft.com/office/drawing/2014/main" id="{6DD664D7-12B4-7D59-EB54-A601FEC93646}"/>
              </a:ext>
            </a:extLst>
          </p:cNvPr>
          <p:cNvSpPr/>
          <p:nvPr/>
        </p:nvSpPr>
        <p:spPr>
          <a:xfrm>
            <a:off x="0" y="0"/>
            <a:ext cx="12192000" cy="6858000"/>
          </a:xfrm>
          <a:prstGeom prst="rect">
            <a:avLst/>
          </a:prstGeom>
          <a:solidFill>
            <a:srgbClr val="0C0524">
              <a:alpha val="75000"/>
            </a:srgbClr>
          </a:solidFill>
          <a:ln cap="flat">
            <a:noFill/>
            <a:prstDash val="solid"/>
          </a:ln>
        </p:spPr>
        <p:txBody>
          <a:bodyPr lIns="0" tIns="0" rIns="0" bIns="0"/>
          <a:lstStyle/>
          <a:p>
            <a:endParaRPr lang="fr-FR" sz="1500"/>
          </a:p>
        </p:txBody>
      </p:sp>
      <p:pic>
        <p:nvPicPr>
          <p:cNvPr id="4" name="Image 1" descr="preencoded.png">
            <a:hlinkClick r:id="rId3"/>
            <a:extLst>
              <a:ext uri="{FF2B5EF4-FFF2-40B4-BE49-F238E27FC236}">
                <a16:creationId xmlns:a16="http://schemas.microsoft.com/office/drawing/2014/main" id="{E6462C0E-AFF8-F496-EFA6-C121506452C6}"/>
              </a:ext>
            </a:extLst>
          </p:cNvPr>
          <p:cNvPicPr>
            <a:picLocks noChangeAspect="1"/>
          </p:cNvPicPr>
          <p:nvPr/>
        </p:nvPicPr>
        <p:blipFill>
          <a:blip r:embed="rId4"/>
          <a:stretch>
            <a:fillRect/>
          </a:stretch>
        </p:blipFill>
        <p:spPr>
          <a:xfrm>
            <a:off x="10699349" y="6457950"/>
            <a:ext cx="1435501" cy="342900"/>
          </a:xfrm>
          <a:prstGeom prst="rect">
            <a:avLst/>
          </a:prstGeom>
          <a:noFill/>
          <a:ln cap="flat">
            <a:noFill/>
          </a:ln>
        </p:spPr>
      </p:pic>
    </p:spTree>
    <p:extLst>
      <p:ext uri="{BB962C8B-B14F-4D97-AF65-F5344CB8AC3E}">
        <p14:creationId xmlns:p14="http://schemas.microsoft.com/office/powerpoint/2010/main" val="827251394"/>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76C6576-CB52-9474-8B87-D93B128CFC62}"/>
              </a:ext>
            </a:extLst>
          </p:cNvPr>
          <p:cNvPicPr>
            <a:picLocks noChangeAspect="1"/>
          </p:cNvPicPr>
          <p:nvPr/>
        </p:nvPicPr>
        <p:blipFill>
          <a:blip r:embed="rId2"/>
          <a:stretch>
            <a:fillRect/>
          </a:stretch>
        </p:blipFill>
        <p:spPr>
          <a:xfrm>
            <a:off x="0" y="0"/>
            <a:ext cx="12192000" cy="6858000"/>
          </a:xfrm>
          <a:prstGeom prst="rect">
            <a:avLst/>
          </a:prstGeom>
          <a:noFill/>
          <a:ln cap="flat">
            <a:noFill/>
          </a:ln>
        </p:spPr>
      </p:pic>
      <p:sp>
        <p:nvSpPr>
          <p:cNvPr id="3" name="Shape 0">
            <a:extLst>
              <a:ext uri="{FF2B5EF4-FFF2-40B4-BE49-F238E27FC236}">
                <a16:creationId xmlns:a16="http://schemas.microsoft.com/office/drawing/2014/main" id="{FD180399-304C-920D-7D06-2A56E437DE24}"/>
              </a:ext>
            </a:extLst>
          </p:cNvPr>
          <p:cNvSpPr/>
          <p:nvPr/>
        </p:nvSpPr>
        <p:spPr>
          <a:xfrm>
            <a:off x="0" y="0"/>
            <a:ext cx="12192000" cy="6858000"/>
          </a:xfrm>
          <a:prstGeom prst="rect">
            <a:avLst/>
          </a:prstGeom>
          <a:solidFill>
            <a:srgbClr val="0C0524">
              <a:alpha val="75000"/>
            </a:srgbClr>
          </a:solidFill>
          <a:ln cap="flat">
            <a:noFill/>
            <a:prstDash val="solid"/>
          </a:ln>
        </p:spPr>
        <p:txBody>
          <a:bodyPr lIns="0" tIns="0" rIns="0" bIns="0"/>
          <a:lstStyle/>
          <a:p>
            <a:endParaRPr lang="fr-FR" sz="1500"/>
          </a:p>
        </p:txBody>
      </p:sp>
      <p:pic>
        <p:nvPicPr>
          <p:cNvPr id="4" name="Image 1" descr="preencoded.png">
            <a:hlinkClick r:id="rId3"/>
            <a:extLst>
              <a:ext uri="{FF2B5EF4-FFF2-40B4-BE49-F238E27FC236}">
                <a16:creationId xmlns:a16="http://schemas.microsoft.com/office/drawing/2014/main" id="{AA94CA0D-C4F2-36C9-091E-BC4BBF53FC81}"/>
              </a:ext>
            </a:extLst>
          </p:cNvPr>
          <p:cNvPicPr>
            <a:picLocks noChangeAspect="1"/>
          </p:cNvPicPr>
          <p:nvPr/>
        </p:nvPicPr>
        <p:blipFill>
          <a:blip r:embed="rId4"/>
          <a:stretch>
            <a:fillRect/>
          </a:stretch>
        </p:blipFill>
        <p:spPr>
          <a:xfrm>
            <a:off x="10699349" y="6457950"/>
            <a:ext cx="1435501" cy="342900"/>
          </a:xfrm>
          <a:prstGeom prst="rect">
            <a:avLst/>
          </a:prstGeom>
          <a:noFill/>
          <a:ln cap="flat">
            <a:noFill/>
          </a:ln>
        </p:spPr>
      </p:pic>
    </p:spTree>
    <p:extLst>
      <p:ext uri="{BB962C8B-B14F-4D97-AF65-F5344CB8AC3E}">
        <p14:creationId xmlns:p14="http://schemas.microsoft.com/office/powerpoint/2010/main" val="2826519372"/>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0A48387-9DDC-DF2F-3D24-5EFC0B52F40E}"/>
              </a:ext>
            </a:extLst>
          </p:cNvPr>
          <p:cNvPicPr>
            <a:picLocks noChangeAspect="1"/>
          </p:cNvPicPr>
          <p:nvPr/>
        </p:nvPicPr>
        <p:blipFill>
          <a:blip r:embed="rId2"/>
          <a:stretch>
            <a:fillRect/>
          </a:stretch>
        </p:blipFill>
        <p:spPr>
          <a:xfrm>
            <a:off x="0" y="0"/>
            <a:ext cx="12192000" cy="6858000"/>
          </a:xfrm>
          <a:prstGeom prst="rect">
            <a:avLst/>
          </a:prstGeom>
          <a:noFill/>
          <a:ln cap="flat">
            <a:noFill/>
          </a:ln>
        </p:spPr>
      </p:pic>
      <p:sp>
        <p:nvSpPr>
          <p:cNvPr id="3" name="Shape 0">
            <a:extLst>
              <a:ext uri="{FF2B5EF4-FFF2-40B4-BE49-F238E27FC236}">
                <a16:creationId xmlns:a16="http://schemas.microsoft.com/office/drawing/2014/main" id="{00B3B430-2517-2F2C-4BE7-F9D995F35A1F}"/>
              </a:ext>
            </a:extLst>
          </p:cNvPr>
          <p:cNvSpPr/>
          <p:nvPr/>
        </p:nvSpPr>
        <p:spPr>
          <a:xfrm>
            <a:off x="0" y="0"/>
            <a:ext cx="12192000" cy="6858000"/>
          </a:xfrm>
          <a:prstGeom prst="rect">
            <a:avLst/>
          </a:prstGeom>
          <a:solidFill>
            <a:srgbClr val="0C0524">
              <a:alpha val="75000"/>
            </a:srgbClr>
          </a:solidFill>
          <a:ln cap="flat">
            <a:noFill/>
            <a:prstDash val="solid"/>
          </a:ln>
        </p:spPr>
        <p:txBody>
          <a:bodyPr lIns="0" tIns="0" rIns="0" bIns="0"/>
          <a:lstStyle/>
          <a:p>
            <a:endParaRPr lang="fr-FR" sz="1500"/>
          </a:p>
        </p:txBody>
      </p:sp>
      <p:pic>
        <p:nvPicPr>
          <p:cNvPr id="4" name="Image 1" descr="preencoded.png">
            <a:hlinkClick r:id="rId3"/>
            <a:extLst>
              <a:ext uri="{FF2B5EF4-FFF2-40B4-BE49-F238E27FC236}">
                <a16:creationId xmlns:a16="http://schemas.microsoft.com/office/drawing/2014/main" id="{A66E8B1E-04D1-8C24-3CCF-2C2BAD84D8A5}"/>
              </a:ext>
            </a:extLst>
          </p:cNvPr>
          <p:cNvPicPr>
            <a:picLocks noChangeAspect="1"/>
          </p:cNvPicPr>
          <p:nvPr/>
        </p:nvPicPr>
        <p:blipFill>
          <a:blip r:embed="rId4"/>
          <a:stretch>
            <a:fillRect/>
          </a:stretch>
        </p:blipFill>
        <p:spPr>
          <a:xfrm>
            <a:off x="10699349" y="6457950"/>
            <a:ext cx="1435501" cy="342900"/>
          </a:xfrm>
          <a:prstGeom prst="rect">
            <a:avLst/>
          </a:prstGeom>
          <a:noFill/>
          <a:ln cap="flat">
            <a:noFill/>
          </a:ln>
        </p:spPr>
      </p:pic>
    </p:spTree>
    <p:extLst>
      <p:ext uri="{BB962C8B-B14F-4D97-AF65-F5344CB8AC3E}">
        <p14:creationId xmlns:p14="http://schemas.microsoft.com/office/powerpoint/2010/main" val="1436007457"/>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8CE2D35-7E4B-EBFF-8EE4-E900C18CA311}"/>
              </a:ext>
            </a:extLst>
          </p:cNvPr>
          <p:cNvPicPr>
            <a:picLocks noChangeAspect="1"/>
          </p:cNvPicPr>
          <p:nvPr/>
        </p:nvPicPr>
        <p:blipFill>
          <a:blip r:embed="rId2"/>
          <a:stretch>
            <a:fillRect/>
          </a:stretch>
        </p:blipFill>
        <p:spPr>
          <a:xfrm>
            <a:off x="0" y="0"/>
            <a:ext cx="12192000" cy="6858000"/>
          </a:xfrm>
          <a:prstGeom prst="rect">
            <a:avLst/>
          </a:prstGeom>
          <a:noFill/>
          <a:ln cap="flat">
            <a:noFill/>
          </a:ln>
        </p:spPr>
      </p:pic>
      <p:sp>
        <p:nvSpPr>
          <p:cNvPr id="3" name="Shape 0">
            <a:extLst>
              <a:ext uri="{FF2B5EF4-FFF2-40B4-BE49-F238E27FC236}">
                <a16:creationId xmlns:a16="http://schemas.microsoft.com/office/drawing/2014/main" id="{E5156A06-99F2-EC72-A918-6E275B970DE9}"/>
              </a:ext>
            </a:extLst>
          </p:cNvPr>
          <p:cNvSpPr/>
          <p:nvPr/>
        </p:nvSpPr>
        <p:spPr>
          <a:xfrm>
            <a:off x="0" y="0"/>
            <a:ext cx="12192000" cy="6858000"/>
          </a:xfrm>
          <a:prstGeom prst="rect">
            <a:avLst/>
          </a:prstGeom>
          <a:solidFill>
            <a:srgbClr val="0C0524">
              <a:alpha val="75000"/>
            </a:srgbClr>
          </a:solidFill>
          <a:ln cap="flat">
            <a:noFill/>
            <a:prstDash val="solid"/>
          </a:ln>
        </p:spPr>
        <p:txBody>
          <a:bodyPr lIns="0" tIns="0" rIns="0" bIns="0"/>
          <a:lstStyle/>
          <a:p>
            <a:endParaRPr lang="fr-FR" sz="1500"/>
          </a:p>
        </p:txBody>
      </p:sp>
      <p:pic>
        <p:nvPicPr>
          <p:cNvPr id="4" name="Image 1" descr="preencoded.png">
            <a:hlinkClick r:id="rId3"/>
            <a:extLst>
              <a:ext uri="{FF2B5EF4-FFF2-40B4-BE49-F238E27FC236}">
                <a16:creationId xmlns:a16="http://schemas.microsoft.com/office/drawing/2014/main" id="{9DF1EF19-8F8C-38E9-AC33-81CA511F7C3F}"/>
              </a:ext>
            </a:extLst>
          </p:cNvPr>
          <p:cNvPicPr>
            <a:picLocks noChangeAspect="1"/>
          </p:cNvPicPr>
          <p:nvPr/>
        </p:nvPicPr>
        <p:blipFill>
          <a:blip r:embed="rId4"/>
          <a:stretch>
            <a:fillRect/>
          </a:stretch>
        </p:blipFill>
        <p:spPr>
          <a:xfrm>
            <a:off x="10699349" y="6457950"/>
            <a:ext cx="1435501" cy="342900"/>
          </a:xfrm>
          <a:prstGeom prst="rect">
            <a:avLst/>
          </a:prstGeom>
          <a:noFill/>
          <a:ln cap="flat">
            <a:noFill/>
          </a:ln>
        </p:spPr>
      </p:pic>
    </p:spTree>
    <p:extLst>
      <p:ext uri="{BB962C8B-B14F-4D97-AF65-F5344CB8AC3E}">
        <p14:creationId xmlns:p14="http://schemas.microsoft.com/office/powerpoint/2010/main" val="901190611"/>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431D2BA-4006-15B6-FB25-264F7E8E6E0D}"/>
              </a:ext>
            </a:extLst>
          </p:cNvPr>
          <p:cNvPicPr>
            <a:picLocks noChangeAspect="1"/>
          </p:cNvPicPr>
          <p:nvPr/>
        </p:nvPicPr>
        <p:blipFill>
          <a:blip r:embed="rId2"/>
          <a:stretch>
            <a:fillRect/>
          </a:stretch>
        </p:blipFill>
        <p:spPr>
          <a:xfrm>
            <a:off x="0" y="0"/>
            <a:ext cx="12192000" cy="6858000"/>
          </a:xfrm>
          <a:prstGeom prst="rect">
            <a:avLst/>
          </a:prstGeom>
          <a:noFill/>
          <a:ln cap="flat">
            <a:noFill/>
          </a:ln>
        </p:spPr>
      </p:pic>
      <p:sp>
        <p:nvSpPr>
          <p:cNvPr id="3" name="Shape 0">
            <a:extLst>
              <a:ext uri="{FF2B5EF4-FFF2-40B4-BE49-F238E27FC236}">
                <a16:creationId xmlns:a16="http://schemas.microsoft.com/office/drawing/2014/main" id="{FFBC1C9B-F0BE-7D88-2F03-B3D40581AE4B}"/>
              </a:ext>
            </a:extLst>
          </p:cNvPr>
          <p:cNvSpPr/>
          <p:nvPr/>
        </p:nvSpPr>
        <p:spPr>
          <a:xfrm>
            <a:off x="0" y="0"/>
            <a:ext cx="12192000" cy="6858000"/>
          </a:xfrm>
          <a:prstGeom prst="rect">
            <a:avLst/>
          </a:prstGeom>
          <a:solidFill>
            <a:srgbClr val="0C0524">
              <a:alpha val="75000"/>
            </a:srgbClr>
          </a:solidFill>
          <a:ln cap="flat">
            <a:noFill/>
            <a:prstDash val="solid"/>
          </a:ln>
        </p:spPr>
        <p:txBody>
          <a:bodyPr lIns="0" tIns="0" rIns="0" bIns="0"/>
          <a:lstStyle/>
          <a:p>
            <a:endParaRPr lang="fr-FR" sz="1500"/>
          </a:p>
        </p:txBody>
      </p:sp>
      <p:pic>
        <p:nvPicPr>
          <p:cNvPr id="4" name="Image 1" descr="preencoded.png">
            <a:hlinkClick r:id="rId3"/>
            <a:extLst>
              <a:ext uri="{FF2B5EF4-FFF2-40B4-BE49-F238E27FC236}">
                <a16:creationId xmlns:a16="http://schemas.microsoft.com/office/drawing/2014/main" id="{6C05A1D3-5587-7886-B658-33844819EAD1}"/>
              </a:ext>
            </a:extLst>
          </p:cNvPr>
          <p:cNvPicPr>
            <a:picLocks noChangeAspect="1"/>
          </p:cNvPicPr>
          <p:nvPr/>
        </p:nvPicPr>
        <p:blipFill>
          <a:blip r:embed="rId4"/>
          <a:stretch>
            <a:fillRect/>
          </a:stretch>
        </p:blipFill>
        <p:spPr>
          <a:xfrm>
            <a:off x="10699349" y="6457950"/>
            <a:ext cx="1435501" cy="342900"/>
          </a:xfrm>
          <a:prstGeom prst="rect">
            <a:avLst/>
          </a:prstGeom>
          <a:noFill/>
          <a:ln cap="flat">
            <a:noFill/>
          </a:ln>
        </p:spPr>
      </p:pic>
    </p:spTree>
    <p:extLst>
      <p:ext uri="{BB962C8B-B14F-4D97-AF65-F5344CB8AC3E}">
        <p14:creationId xmlns:p14="http://schemas.microsoft.com/office/powerpoint/2010/main" val="2122754381"/>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93B2A33-11B1-7A97-CDAD-F17D67750040}"/>
              </a:ext>
            </a:extLst>
          </p:cNvPr>
          <p:cNvPicPr>
            <a:picLocks noChangeAspect="1"/>
          </p:cNvPicPr>
          <p:nvPr/>
        </p:nvPicPr>
        <p:blipFill>
          <a:blip r:embed="rId2"/>
          <a:stretch>
            <a:fillRect/>
          </a:stretch>
        </p:blipFill>
        <p:spPr>
          <a:xfrm>
            <a:off x="0" y="0"/>
            <a:ext cx="12192000" cy="6858000"/>
          </a:xfrm>
          <a:prstGeom prst="rect">
            <a:avLst/>
          </a:prstGeom>
          <a:noFill/>
          <a:ln cap="flat">
            <a:noFill/>
          </a:ln>
        </p:spPr>
      </p:pic>
      <p:sp>
        <p:nvSpPr>
          <p:cNvPr id="3" name="Shape 0">
            <a:extLst>
              <a:ext uri="{FF2B5EF4-FFF2-40B4-BE49-F238E27FC236}">
                <a16:creationId xmlns:a16="http://schemas.microsoft.com/office/drawing/2014/main" id="{5602A87E-3274-9018-C6C4-B3507AD086BB}"/>
              </a:ext>
            </a:extLst>
          </p:cNvPr>
          <p:cNvSpPr/>
          <p:nvPr/>
        </p:nvSpPr>
        <p:spPr>
          <a:xfrm>
            <a:off x="0" y="0"/>
            <a:ext cx="12192000" cy="6858000"/>
          </a:xfrm>
          <a:prstGeom prst="rect">
            <a:avLst/>
          </a:prstGeom>
          <a:solidFill>
            <a:srgbClr val="0C0524">
              <a:alpha val="75000"/>
            </a:srgbClr>
          </a:solidFill>
          <a:ln cap="flat">
            <a:noFill/>
            <a:prstDash val="solid"/>
          </a:ln>
        </p:spPr>
        <p:txBody>
          <a:bodyPr lIns="0" tIns="0" rIns="0" bIns="0"/>
          <a:lstStyle/>
          <a:p>
            <a:endParaRPr lang="fr-FR" sz="1500"/>
          </a:p>
        </p:txBody>
      </p:sp>
      <p:pic>
        <p:nvPicPr>
          <p:cNvPr id="4" name="Image 1" descr="preencoded.png">
            <a:hlinkClick r:id="rId3"/>
            <a:extLst>
              <a:ext uri="{FF2B5EF4-FFF2-40B4-BE49-F238E27FC236}">
                <a16:creationId xmlns:a16="http://schemas.microsoft.com/office/drawing/2014/main" id="{0D5A82C0-6A2D-EF56-6176-741191BD8F52}"/>
              </a:ext>
            </a:extLst>
          </p:cNvPr>
          <p:cNvPicPr>
            <a:picLocks noChangeAspect="1"/>
          </p:cNvPicPr>
          <p:nvPr/>
        </p:nvPicPr>
        <p:blipFill>
          <a:blip r:embed="rId4"/>
          <a:stretch>
            <a:fillRect/>
          </a:stretch>
        </p:blipFill>
        <p:spPr>
          <a:xfrm>
            <a:off x="10699349" y="6457950"/>
            <a:ext cx="1435501" cy="342900"/>
          </a:xfrm>
          <a:prstGeom prst="rect">
            <a:avLst/>
          </a:prstGeom>
          <a:noFill/>
          <a:ln cap="flat">
            <a:noFill/>
          </a:ln>
        </p:spPr>
      </p:pic>
    </p:spTree>
    <p:extLst>
      <p:ext uri="{BB962C8B-B14F-4D97-AF65-F5344CB8AC3E}">
        <p14:creationId xmlns:p14="http://schemas.microsoft.com/office/powerpoint/2010/main" val="107245289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17 master">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DA4C2DA-141C-2E6D-2C93-32BD331376D5}"/>
              </a:ext>
            </a:extLst>
          </p:cNvPr>
          <p:cNvPicPr>
            <a:picLocks noChangeAspect="1"/>
          </p:cNvPicPr>
          <p:nvPr/>
        </p:nvPicPr>
        <p:blipFill>
          <a:blip r:embed="rId2"/>
          <a:stretch>
            <a:fillRect/>
          </a:stretch>
        </p:blipFill>
        <p:spPr>
          <a:xfrm>
            <a:off x="0" y="0"/>
            <a:ext cx="12192000" cy="6858000"/>
          </a:xfrm>
          <a:prstGeom prst="rect">
            <a:avLst/>
          </a:prstGeom>
          <a:noFill/>
          <a:ln cap="flat">
            <a:noFill/>
          </a:ln>
        </p:spPr>
      </p:pic>
      <p:sp>
        <p:nvSpPr>
          <p:cNvPr id="3" name="Shape 0">
            <a:extLst>
              <a:ext uri="{FF2B5EF4-FFF2-40B4-BE49-F238E27FC236}">
                <a16:creationId xmlns:a16="http://schemas.microsoft.com/office/drawing/2014/main" id="{5751C2A2-CE85-1CFB-AD25-8F2F98695EC5}"/>
              </a:ext>
            </a:extLst>
          </p:cNvPr>
          <p:cNvSpPr/>
          <p:nvPr/>
        </p:nvSpPr>
        <p:spPr>
          <a:xfrm>
            <a:off x="0" y="0"/>
            <a:ext cx="12192000" cy="6858000"/>
          </a:xfrm>
          <a:prstGeom prst="rect">
            <a:avLst/>
          </a:prstGeom>
          <a:solidFill>
            <a:srgbClr val="0C0524">
              <a:alpha val="75000"/>
            </a:srgbClr>
          </a:solidFill>
          <a:ln cap="flat">
            <a:noFill/>
            <a:prstDash val="solid"/>
          </a:ln>
        </p:spPr>
        <p:txBody>
          <a:bodyPr lIns="0" tIns="0" rIns="0" bIns="0"/>
          <a:lstStyle/>
          <a:p>
            <a:endParaRPr lang="fr-FR" sz="1500"/>
          </a:p>
        </p:txBody>
      </p:sp>
      <p:pic>
        <p:nvPicPr>
          <p:cNvPr id="4" name="Image 1" descr="preencoded.png">
            <a:hlinkClick r:id="rId3"/>
            <a:extLst>
              <a:ext uri="{FF2B5EF4-FFF2-40B4-BE49-F238E27FC236}">
                <a16:creationId xmlns:a16="http://schemas.microsoft.com/office/drawing/2014/main" id="{1BE94343-799F-8ACE-1104-47ED6232350A}"/>
              </a:ext>
            </a:extLst>
          </p:cNvPr>
          <p:cNvPicPr>
            <a:picLocks noChangeAspect="1"/>
          </p:cNvPicPr>
          <p:nvPr/>
        </p:nvPicPr>
        <p:blipFill>
          <a:blip r:embed="rId4"/>
          <a:stretch>
            <a:fillRect/>
          </a:stretch>
        </p:blipFill>
        <p:spPr>
          <a:xfrm>
            <a:off x="10699349" y="6457950"/>
            <a:ext cx="1435501" cy="342900"/>
          </a:xfrm>
          <a:prstGeom prst="rect">
            <a:avLst/>
          </a:prstGeom>
          <a:noFill/>
          <a:ln cap="flat">
            <a:noFill/>
          </a:ln>
        </p:spPr>
      </p:pic>
    </p:spTree>
    <p:extLst>
      <p:ext uri="{BB962C8B-B14F-4D97-AF65-F5344CB8AC3E}">
        <p14:creationId xmlns:p14="http://schemas.microsoft.com/office/powerpoint/2010/main" val="1904147687"/>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18 master">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DAC1747-B944-EA9C-241A-EE40542BC019}"/>
              </a:ext>
            </a:extLst>
          </p:cNvPr>
          <p:cNvPicPr>
            <a:picLocks noChangeAspect="1"/>
          </p:cNvPicPr>
          <p:nvPr/>
        </p:nvPicPr>
        <p:blipFill>
          <a:blip r:embed="rId2"/>
          <a:stretch>
            <a:fillRect/>
          </a:stretch>
        </p:blipFill>
        <p:spPr>
          <a:xfrm>
            <a:off x="0" y="0"/>
            <a:ext cx="12192000" cy="6858000"/>
          </a:xfrm>
          <a:prstGeom prst="rect">
            <a:avLst/>
          </a:prstGeom>
          <a:noFill/>
          <a:ln cap="flat">
            <a:noFill/>
          </a:ln>
        </p:spPr>
      </p:pic>
      <p:sp>
        <p:nvSpPr>
          <p:cNvPr id="3" name="Shape 0">
            <a:extLst>
              <a:ext uri="{FF2B5EF4-FFF2-40B4-BE49-F238E27FC236}">
                <a16:creationId xmlns:a16="http://schemas.microsoft.com/office/drawing/2014/main" id="{53E0EB2B-350B-D985-0A1E-4C8DD74EA340}"/>
              </a:ext>
            </a:extLst>
          </p:cNvPr>
          <p:cNvSpPr/>
          <p:nvPr/>
        </p:nvSpPr>
        <p:spPr>
          <a:xfrm>
            <a:off x="0" y="0"/>
            <a:ext cx="12192000" cy="6858000"/>
          </a:xfrm>
          <a:prstGeom prst="rect">
            <a:avLst/>
          </a:prstGeom>
          <a:solidFill>
            <a:srgbClr val="0C0524">
              <a:alpha val="75000"/>
            </a:srgbClr>
          </a:solidFill>
          <a:ln cap="flat">
            <a:noFill/>
            <a:prstDash val="solid"/>
          </a:ln>
        </p:spPr>
        <p:txBody>
          <a:bodyPr lIns="0" tIns="0" rIns="0" bIns="0"/>
          <a:lstStyle/>
          <a:p>
            <a:endParaRPr lang="fr-FR" sz="1500"/>
          </a:p>
        </p:txBody>
      </p:sp>
      <p:pic>
        <p:nvPicPr>
          <p:cNvPr id="4" name="Image 1" descr="preencoded.png">
            <a:hlinkClick r:id="rId3"/>
            <a:extLst>
              <a:ext uri="{FF2B5EF4-FFF2-40B4-BE49-F238E27FC236}">
                <a16:creationId xmlns:a16="http://schemas.microsoft.com/office/drawing/2014/main" id="{34B9A6A9-27FD-A8D6-D5BC-9606A879114D}"/>
              </a:ext>
            </a:extLst>
          </p:cNvPr>
          <p:cNvPicPr>
            <a:picLocks noChangeAspect="1"/>
          </p:cNvPicPr>
          <p:nvPr/>
        </p:nvPicPr>
        <p:blipFill>
          <a:blip r:embed="rId4"/>
          <a:stretch>
            <a:fillRect/>
          </a:stretch>
        </p:blipFill>
        <p:spPr>
          <a:xfrm>
            <a:off x="10699349" y="6457950"/>
            <a:ext cx="1435501" cy="342900"/>
          </a:xfrm>
          <a:prstGeom prst="rect">
            <a:avLst/>
          </a:prstGeom>
          <a:noFill/>
          <a:ln cap="flat">
            <a:noFill/>
          </a:ln>
        </p:spPr>
      </p:pic>
    </p:spTree>
    <p:extLst>
      <p:ext uri="{BB962C8B-B14F-4D97-AF65-F5344CB8AC3E}">
        <p14:creationId xmlns:p14="http://schemas.microsoft.com/office/powerpoint/2010/main" val="104565193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10/10/2024</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‹N°›</a:t>
            </a:fld>
            <a:endParaRPr lang="en-US"/>
          </a:p>
        </p:txBody>
      </p:sp>
    </p:spTree>
    <p:extLst>
      <p:ext uri="{BB962C8B-B14F-4D97-AF65-F5344CB8AC3E}">
        <p14:creationId xmlns:p14="http://schemas.microsoft.com/office/powerpoint/2010/main" val="4022587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10/10/2024</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‹N°›</a:t>
            </a:fld>
            <a:endParaRPr lang="en-US"/>
          </a:p>
        </p:txBody>
      </p:sp>
    </p:spTree>
    <p:extLst>
      <p:ext uri="{BB962C8B-B14F-4D97-AF65-F5344CB8AC3E}">
        <p14:creationId xmlns:p14="http://schemas.microsoft.com/office/powerpoint/2010/main" val="2872793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10/10/2024</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‹N°›</a:t>
            </a:fld>
            <a:endParaRPr lang="en-US"/>
          </a:p>
        </p:txBody>
      </p:sp>
    </p:spTree>
    <p:extLst>
      <p:ext uri="{BB962C8B-B14F-4D97-AF65-F5344CB8AC3E}">
        <p14:creationId xmlns:p14="http://schemas.microsoft.com/office/powerpoint/2010/main" val="1618850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10/10/2024</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‹N°›</a:t>
            </a:fld>
            <a:endParaRPr lang="en-US"/>
          </a:p>
        </p:txBody>
      </p:sp>
    </p:spTree>
    <p:extLst>
      <p:ext uri="{BB962C8B-B14F-4D97-AF65-F5344CB8AC3E}">
        <p14:creationId xmlns:p14="http://schemas.microsoft.com/office/powerpoint/2010/main" val="3191102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10/10/2024</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‹N°›</a:t>
            </a:fld>
            <a:endParaRPr lang="en-US"/>
          </a:p>
        </p:txBody>
      </p:sp>
    </p:spTree>
    <p:extLst>
      <p:ext uri="{BB962C8B-B14F-4D97-AF65-F5344CB8AC3E}">
        <p14:creationId xmlns:p14="http://schemas.microsoft.com/office/powerpoint/2010/main" val="1615847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10/10/2024</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‹N°›</a:t>
            </a:fld>
            <a:endParaRPr lang="en-US"/>
          </a:p>
        </p:txBody>
      </p:sp>
    </p:spTree>
    <p:extLst>
      <p:ext uri="{BB962C8B-B14F-4D97-AF65-F5344CB8AC3E}">
        <p14:creationId xmlns:p14="http://schemas.microsoft.com/office/powerpoint/2010/main" val="1681345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10/10/2024</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‹N°›</a:t>
            </a:fld>
            <a:endParaRPr lang="en-US"/>
          </a:p>
        </p:txBody>
      </p:sp>
    </p:spTree>
    <p:extLst>
      <p:ext uri="{BB962C8B-B14F-4D97-AF65-F5344CB8AC3E}">
        <p14:creationId xmlns:p14="http://schemas.microsoft.com/office/powerpoint/2010/main" val="2372110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231445"/>
            </a:gs>
            <a:gs pos="55000">
              <a:srgbClr val="0D0726"/>
            </a:gs>
            <a:gs pos="100000">
              <a:srgbClr val="0D072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1000">
                <a:solidFill>
                  <a:schemeClr val="tx1"/>
                </a:solidFill>
              </a:defRPr>
            </a:lvl1pPr>
          </a:lstStyle>
          <a:p>
            <a:fld id="{F4D57BDD-E64A-4D27-8978-82FFCA18A12C}" type="datetimeFigureOut">
              <a:rPr lang="en-US" smtClean="0"/>
              <a:pPr/>
              <a:t>10/10/2024</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4000">
                <a:solidFill>
                  <a:schemeClr val="tx1"/>
                </a:solidFill>
                <a:latin typeface="+mj-lt"/>
              </a:defRPr>
            </a:lvl1pPr>
          </a:lstStyle>
          <a:p>
            <a:fld id="{D643A852-0206-46AC-B0EB-645612933129}" type="slidenum">
              <a:rPr lang="en-US" smtClean="0"/>
              <a:pPr/>
              <a:t>‹N°›</a:t>
            </a:fld>
            <a:endParaRPr lang="en-US" dirty="0"/>
          </a:p>
        </p:txBody>
      </p:sp>
    </p:spTree>
    <p:extLst>
      <p:ext uri="{BB962C8B-B14F-4D97-AF65-F5344CB8AC3E}">
        <p14:creationId xmlns:p14="http://schemas.microsoft.com/office/powerpoint/2010/main" val="1097059566"/>
      </p:ext>
    </p:extLst>
  </p:cSld>
  <p:clrMap bg1="dk1" tx1="lt1" bg2="dk2" tx2="lt2" accent1="accent1" accent2="accent2" accent3="accent3" accent4="accent4" accent5="accent5" accent6="accent6" hlink="hlink" folHlink="folHlink"/>
  <p:sldLayoutIdLst>
    <p:sldLayoutId id="2147483689" r:id="rId1"/>
    <p:sldLayoutId id="2147483688" r:id="rId2"/>
    <p:sldLayoutId id="2147483687" r:id="rId3"/>
    <p:sldLayoutId id="2147483686" r:id="rId4"/>
    <p:sldLayoutId id="2147483685" r:id="rId5"/>
    <p:sldLayoutId id="2147483684" r:id="rId6"/>
    <p:sldLayoutId id="2147483683" r:id="rId7"/>
    <p:sldLayoutId id="2147483682" r:id="rId8"/>
    <p:sldLayoutId id="2147483681" r:id="rId9"/>
    <p:sldLayoutId id="2147483680" r:id="rId10"/>
    <p:sldLayoutId id="214748367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9.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developers.google.com/workspace/chat/quickstart/webhooks?hl=fr"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Une image contenant Graphique, clipart, Police, graphisme&#10;&#10;Description générée automatiquement">
            <a:extLst>
              <a:ext uri="{FF2B5EF4-FFF2-40B4-BE49-F238E27FC236}">
                <a16:creationId xmlns:a16="http://schemas.microsoft.com/office/drawing/2014/main" id="{E2A36705-BA4D-1AE9-7614-602FD2CEF968}"/>
              </a:ext>
            </a:extLst>
          </p:cNvPr>
          <p:cNvPicPr>
            <a:picLocks noChangeAspect="1"/>
          </p:cNvPicPr>
          <p:nvPr/>
        </p:nvPicPr>
        <p:blipFill>
          <a:blip r:embed="rId2"/>
          <a:stretch>
            <a:fillRect/>
          </a:stretch>
        </p:blipFill>
        <p:spPr>
          <a:xfrm>
            <a:off x="3401217" y="3131828"/>
            <a:ext cx="5389565" cy="2833688"/>
          </a:xfrm>
          <a:prstGeom prst="rect">
            <a:avLst/>
          </a:prstGeom>
          <a:noFill/>
          <a:ln cap="flat">
            <a:noFill/>
          </a:ln>
        </p:spPr>
      </p:pic>
      <p:sp>
        <p:nvSpPr>
          <p:cNvPr id="3" name="Text 0">
            <a:extLst>
              <a:ext uri="{FF2B5EF4-FFF2-40B4-BE49-F238E27FC236}">
                <a16:creationId xmlns:a16="http://schemas.microsoft.com/office/drawing/2014/main" id="{2142F33C-1737-93F8-CA9C-C1378D1FDC2A}"/>
              </a:ext>
            </a:extLst>
          </p:cNvPr>
          <p:cNvSpPr/>
          <p:nvPr/>
        </p:nvSpPr>
        <p:spPr>
          <a:xfrm>
            <a:off x="2494148" y="819721"/>
            <a:ext cx="6297015" cy="1860651"/>
          </a:xfrm>
          <a:prstGeom prst="rect">
            <a:avLst/>
          </a:prstGeom>
          <a:noFill/>
          <a:ln cap="flat">
            <a:noFill/>
            <a:prstDash val="solid"/>
          </a:ln>
        </p:spPr>
        <p:txBody>
          <a:bodyPr vert="horz" wrap="square" lIns="0" tIns="0" rIns="0" bIns="0" anchor="t" anchorCtr="1" compatLnSpc="1">
            <a:noAutofit/>
          </a:bodyPr>
          <a:lstStyle/>
          <a:p>
            <a:pPr algn="ctr" defTabSz="761970">
              <a:lnSpc>
                <a:spcPts val="4875"/>
              </a:lnSpc>
              <a:defRPr sz="1800" b="0" i="0" u="none" strike="noStrike" kern="0" cap="none" spc="0" baseline="0">
                <a:solidFill>
                  <a:srgbClr val="000000"/>
                </a:solidFill>
                <a:uFillTx/>
              </a:defRPr>
            </a:pPr>
            <a:r>
              <a:rPr lang="en-US" sz="3875" b="1" kern="0" spc="-78">
                <a:solidFill>
                  <a:srgbClr val="FF8AAF"/>
                </a:solidFill>
                <a:latin typeface="Petrona Bold"/>
              </a:rPr>
              <a:t>Centralisation des protocoles de gestion d'erreurs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F67DE0B-3E1B-4B64-659D-DDE8FBFEB3D5}"/>
              </a:ext>
            </a:extLst>
          </p:cNvPr>
          <p:cNvSpPr/>
          <p:nvPr/>
        </p:nvSpPr>
        <p:spPr>
          <a:xfrm>
            <a:off x="-466808" y="-1341"/>
            <a:ext cx="6297015" cy="1860651"/>
          </a:xfrm>
          <a:prstGeom prst="rect">
            <a:avLst/>
          </a:prstGeom>
          <a:noFill/>
          <a:ln cap="flat">
            <a:noFill/>
            <a:prstDash val="solid"/>
          </a:ln>
        </p:spPr>
        <p:txBody>
          <a:bodyPr vert="horz" wrap="square" lIns="0" tIns="0" rIns="0" bIns="0" anchor="t" anchorCtr="1" compatLnSpc="1">
            <a:noAutofit/>
          </a:bodyPr>
          <a:lstStyle/>
          <a:p>
            <a:pPr algn="ctr" defTabSz="761970">
              <a:lnSpc>
                <a:spcPts val="4875"/>
              </a:lnSpc>
              <a:defRPr sz="1800" b="0" i="0" u="none" strike="noStrike" kern="0" cap="none" spc="0" baseline="0">
                <a:solidFill>
                  <a:srgbClr val="000000"/>
                </a:solidFill>
                <a:uFillTx/>
              </a:defRPr>
            </a:pPr>
            <a:r>
              <a:rPr lang="en-US" sz="3875" b="1" kern="0" spc="-78">
                <a:solidFill>
                  <a:srgbClr val="FF8AAF"/>
                </a:solidFill>
                <a:latin typeface="Petrona Bold"/>
                <a:ea typeface="Petrona Bold" pitchFamily="34"/>
                <a:cs typeface="Petrona Bold" pitchFamily="34"/>
              </a:rPr>
              <a:t>job 03 - Connexion SSH et exécution d'une commande</a:t>
            </a:r>
            <a:r>
              <a:rPr lang="en-US" sz="3875" b="1" kern="0" spc="-78">
                <a:solidFill>
                  <a:srgbClr val="ED7BAB"/>
                </a:solidFill>
                <a:latin typeface="Petrona Bold"/>
                <a:ea typeface="Petrona Bold" pitchFamily="34"/>
                <a:cs typeface="Petrona Bold" pitchFamily="34"/>
              </a:rPr>
              <a:t> </a:t>
            </a:r>
            <a:endParaRPr lang="en-US" sz="3875">
              <a:solidFill>
                <a:srgbClr val="ED7BAB"/>
              </a:solidFill>
              <a:latin typeface="Petrona Bold"/>
            </a:endParaRPr>
          </a:p>
        </p:txBody>
      </p:sp>
      <p:sp>
        <p:nvSpPr>
          <p:cNvPr id="3" name="Text 1">
            <a:extLst>
              <a:ext uri="{FF2B5EF4-FFF2-40B4-BE49-F238E27FC236}">
                <a16:creationId xmlns:a16="http://schemas.microsoft.com/office/drawing/2014/main" id="{9F7A9A6C-0668-A390-4002-A22949AACBDF}"/>
              </a:ext>
            </a:extLst>
          </p:cNvPr>
          <p:cNvSpPr/>
          <p:nvPr/>
        </p:nvSpPr>
        <p:spPr>
          <a:xfrm>
            <a:off x="385763" y="2075802"/>
            <a:ext cx="3552489" cy="694623"/>
          </a:xfrm>
          <a:prstGeom prst="rect">
            <a:avLst/>
          </a:prstGeom>
          <a:noFill/>
          <a:ln cap="flat">
            <a:noFill/>
            <a:prstDash val="solid"/>
          </a:ln>
        </p:spPr>
        <p:txBody>
          <a:bodyPr vert="horz" wrap="squar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kern="0" spc="-42">
                <a:solidFill>
                  <a:srgbClr val="FF8AAF"/>
                </a:solidFill>
                <a:latin typeface="Petrona Bold"/>
                <a:ea typeface="Calibri"/>
                <a:cs typeface="Calibri"/>
              </a:rPr>
              <a:t>Créer un script </a:t>
            </a:r>
            <a:r>
              <a:rPr lang="en-US" sz="2125" kern="0" spc="-42">
                <a:solidFill>
                  <a:srgbClr val="FF8AAF"/>
                </a:solidFill>
                <a:latin typeface="Petrona Bold"/>
                <a:ea typeface="Inter"/>
              </a:rPr>
              <a:t>ssh_login.py à la racine</a:t>
            </a:r>
            <a:endParaRPr lang="fr-FR" sz="1500">
              <a:solidFill>
                <a:srgbClr val="000000"/>
              </a:solidFill>
              <a:latin typeface="Petrona Bold"/>
              <a:ea typeface="Inter"/>
            </a:endParaRPr>
          </a:p>
        </p:txBody>
      </p:sp>
      <p:sp>
        <p:nvSpPr>
          <p:cNvPr id="4" name="Text 2">
            <a:extLst>
              <a:ext uri="{FF2B5EF4-FFF2-40B4-BE49-F238E27FC236}">
                <a16:creationId xmlns:a16="http://schemas.microsoft.com/office/drawing/2014/main" id="{D1D2E79F-A8B9-DA19-138B-E670306B157C}"/>
              </a:ext>
            </a:extLst>
          </p:cNvPr>
          <p:cNvSpPr/>
          <p:nvPr/>
        </p:nvSpPr>
        <p:spPr>
          <a:xfrm>
            <a:off x="388437" y="2774069"/>
            <a:ext cx="3545197" cy="3574549"/>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a:ea typeface="Calibri"/>
                <a:cs typeface="Calibri"/>
              </a:rPr>
              <a:t>Créer un script ssh_login.py à la racine "</a:t>
            </a:r>
            <a:r>
              <a:rPr lang="en-US" sz="1583" b="1" kern="0" spc="-32">
                <a:solidFill>
                  <a:srgbClr val="ED7BAB"/>
                </a:solidFill>
                <a:latin typeface="Inter"/>
                <a:ea typeface="Calibri"/>
                <a:cs typeface="Calibri"/>
              </a:rPr>
              <a:t>/</a:t>
            </a:r>
            <a:r>
              <a:rPr lang="en-US" sz="1583" kern="0" spc="-32">
                <a:solidFill>
                  <a:srgbClr val="E0D6DE"/>
                </a:solidFill>
                <a:latin typeface="Inter"/>
                <a:ea typeface="Calibri"/>
                <a:cs typeface="Calibri"/>
              </a:rPr>
              <a:t>" pour plus de facilité d'exécution.</a:t>
            </a:r>
            <a:endParaRPr lang="en-US" sz="1500">
              <a:solidFill>
                <a:srgbClr val="000000"/>
              </a:solidFill>
              <a:latin typeface="Inter"/>
              <a:ea typeface="Inter"/>
            </a:endParaRPr>
          </a:p>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a:ea typeface="Calibri"/>
                <a:cs typeface="Calibri"/>
              </a:rPr>
              <a:t>Utilisation de la bibliothèque </a:t>
            </a:r>
            <a:r>
              <a:rPr lang="en-US" sz="1583" b="1" kern="0" spc="-32">
                <a:solidFill>
                  <a:srgbClr val="ED7BAB"/>
                </a:solidFill>
                <a:latin typeface="Inter"/>
                <a:ea typeface="Calibri"/>
                <a:cs typeface="Calibri"/>
              </a:rPr>
              <a:t>paramiko</a:t>
            </a:r>
            <a:r>
              <a:rPr lang="en-US" sz="1583" b="1" kern="0" spc="-32">
                <a:solidFill>
                  <a:srgbClr val="E0D6DE"/>
                </a:solidFill>
                <a:latin typeface="Inter"/>
                <a:ea typeface="Calibri"/>
                <a:cs typeface="Calibri"/>
              </a:rPr>
              <a:t>, </a:t>
            </a:r>
            <a:r>
              <a:rPr lang="en-US" sz="1583" b="1" kern="0" spc="-32">
                <a:solidFill>
                  <a:srgbClr val="ED7BAB"/>
                </a:solidFill>
                <a:latin typeface="Inter"/>
                <a:ea typeface="Calibri"/>
                <a:cs typeface="Calibri"/>
              </a:rPr>
              <a:t>sys</a:t>
            </a:r>
            <a:r>
              <a:rPr lang="en-US" sz="1583" b="1" kern="0" spc="-32">
                <a:solidFill>
                  <a:srgbClr val="E0D6DE"/>
                </a:solidFill>
                <a:latin typeface="Inter"/>
                <a:ea typeface="Calibri"/>
                <a:cs typeface="Calibri"/>
              </a:rPr>
              <a:t> </a:t>
            </a:r>
            <a:r>
              <a:rPr lang="en-US" sz="1583" kern="0" spc="-32">
                <a:solidFill>
                  <a:srgbClr val="E0D6DE"/>
                </a:solidFill>
                <a:latin typeface="Inter"/>
                <a:ea typeface="Calibri"/>
                <a:cs typeface="Calibri"/>
              </a:rPr>
              <a:t>et </a:t>
            </a:r>
            <a:r>
              <a:rPr lang="en-US" sz="1583" b="1" kern="0" spc="-32">
                <a:solidFill>
                  <a:srgbClr val="ED7BAB"/>
                </a:solidFill>
                <a:latin typeface="Inter"/>
                <a:ea typeface="Calibri"/>
                <a:cs typeface="Calibri"/>
              </a:rPr>
              <a:t>config</a:t>
            </a:r>
            <a:r>
              <a:rPr lang="en-US" sz="1583" b="1" kern="0" spc="-32">
                <a:solidFill>
                  <a:srgbClr val="E0D6DE"/>
                </a:solidFill>
                <a:latin typeface="Inter"/>
                <a:ea typeface="Calibri"/>
                <a:cs typeface="Calibri"/>
              </a:rPr>
              <a:t> </a:t>
            </a:r>
            <a:r>
              <a:rPr lang="en-US" sz="1583" kern="0" spc="-32">
                <a:solidFill>
                  <a:srgbClr val="E0D6DE"/>
                </a:solidFill>
                <a:latin typeface="Inter"/>
                <a:ea typeface="Calibri"/>
                <a:cs typeface="Calibri"/>
              </a:rPr>
              <a:t>notre fichier de configuration de nos paramètres.</a:t>
            </a: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Inter"/>
              <a:ea typeface="Calibri"/>
              <a:cs typeface="Calibri"/>
            </a:endParaRPr>
          </a:p>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a:ea typeface="Calibri"/>
                <a:cs typeface="Calibri"/>
              </a:rPr>
              <a:t>Commandes pouvant être exécutées :</a:t>
            </a:r>
            <a:endParaRPr lang="en-US" sz="1500">
              <a:solidFill>
                <a:srgbClr val="000000"/>
              </a:solidFill>
              <a:latin typeface="Calibri"/>
            </a:endParaRPr>
          </a:p>
          <a:p>
            <a:pPr marL="238115" indent="-238115" defTabSz="761970">
              <a:buSzPct val="100000"/>
              <a:buFont typeface="Arial"/>
              <a:buChar char="•"/>
              <a:defRPr sz="1800" b="0" i="0" u="none" strike="noStrike" kern="0" cap="none" spc="0" baseline="0">
                <a:solidFill>
                  <a:srgbClr val="000000"/>
                </a:solidFill>
                <a:uFillTx/>
              </a:defRPr>
            </a:pPr>
            <a:r>
              <a:rPr lang="en-US" sz="1583" b="1" kern="0" spc="-32">
                <a:solidFill>
                  <a:srgbClr val="ED7BAB"/>
                </a:solidFill>
                <a:latin typeface="Inter"/>
                <a:ea typeface="Calibri"/>
                <a:cs typeface="Calibri"/>
              </a:rPr>
              <a:t>df</a:t>
            </a:r>
            <a:r>
              <a:rPr lang="en-US" sz="1583" kern="0" spc="-32">
                <a:solidFill>
                  <a:srgbClr val="E0D6DE"/>
                </a:solidFill>
                <a:latin typeface="Inter"/>
                <a:ea typeface="Calibri"/>
                <a:cs typeface="Calibri"/>
              </a:rPr>
              <a:t> : Pour afficher l'espace disque disponible.</a:t>
            </a:r>
            <a:endParaRPr lang="en-US" sz="1500">
              <a:solidFill>
                <a:srgbClr val="000000"/>
              </a:solidFill>
              <a:latin typeface="Inter"/>
              <a:ea typeface="Inter"/>
            </a:endParaRPr>
          </a:p>
          <a:p>
            <a:pPr marL="238115" indent="-238115" defTabSz="761970">
              <a:buSzPct val="100000"/>
              <a:buFont typeface="Arial"/>
              <a:buChar char="•"/>
              <a:defRPr sz="1800" b="0" i="0" u="none" strike="noStrike" kern="0" cap="none" spc="0" baseline="0">
                <a:solidFill>
                  <a:srgbClr val="000000"/>
                </a:solidFill>
                <a:uFillTx/>
              </a:defRPr>
            </a:pPr>
            <a:r>
              <a:rPr lang="en-US" sz="1583" b="1" kern="0" spc="-32">
                <a:solidFill>
                  <a:srgbClr val="ED7BAB"/>
                </a:solidFill>
                <a:latin typeface="Inter"/>
                <a:ea typeface="Calibri"/>
                <a:cs typeface="Calibri"/>
              </a:rPr>
              <a:t>ls</a:t>
            </a:r>
            <a:r>
              <a:rPr lang="en-US" sz="1583" kern="0" spc="-32">
                <a:solidFill>
                  <a:srgbClr val="E0D6DE"/>
                </a:solidFill>
                <a:latin typeface="Inter"/>
                <a:ea typeface="Calibri"/>
                <a:cs typeface="Calibri"/>
              </a:rPr>
              <a:t> : Pour lister les fichiers dans un répertoire.</a:t>
            </a:r>
            <a:endParaRPr lang="en-US" sz="1500">
              <a:solidFill>
                <a:srgbClr val="000000"/>
              </a:solidFill>
              <a:latin typeface="Inter"/>
            </a:endParaRPr>
          </a:p>
          <a:p>
            <a:pPr defTabSz="761970">
              <a:defRPr sz="1800" b="0" i="0" u="none" strike="noStrike" kern="0" cap="none" spc="0" baseline="0">
                <a:solidFill>
                  <a:srgbClr val="000000"/>
                </a:solidFill>
                <a:uFillTx/>
              </a:defRPr>
            </a:pPr>
            <a:endParaRPr lang="en-US" sz="1583" kern="0" spc="-32">
              <a:solidFill>
                <a:srgbClr val="E0D6DE"/>
              </a:solidFill>
              <a:latin typeface="Inter"/>
              <a:ea typeface="Calibri"/>
              <a:cs typeface="Calibri"/>
            </a:endParaRPr>
          </a:p>
          <a:p>
            <a:pPr defTabSz="761970">
              <a:defRPr sz="1800" b="0" i="0" u="none" strike="noStrike" kern="0" cap="none" spc="0" baseline="0">
                <a:solidFill>
                  <a:srgbClr val="000000"/>
                </a:solidFill>
                <a:uFillTx/>
              </a:defRPr>
            </a:pPr>
            <a:endParaRPr lang="en-US" sz="1583" kern="0" spc="-32">
              <a:solidFill>
                <a:srgbClr val="E0D6DE"/>
              </a:solidFill>
              <a:latin typeface="Calibri"/>
              <a:ea typeface="Calibri"/>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Inter"/>
              <a:ea typeface="Calibri"/>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Calibri"/>
              <a:ea typeface="Calibri"/>
              <a:cs typeface="Calibri"/>
            </a:endParaRPr>
          </a:p>
        </p:txBody>
      </p:sp>
      <p:pic>
        <p:nvPicPr>
          <p:cNvPr id="5" name="Image 1" descr="Une image contenant texte, capture d’écran, Police&#10;&#10;Description générée automatiquement">
            <a:extLst>
              <a:ext uri="{FF2B5EF4-FFF2-40B4-BE49-F238E27FC236}">
                <a16:creationId xmlns:a16="http://schemas.microsoft.com/office/drawing/2014/main" id="{B7D1E900-3115-CC61-AF6C-11D5386DEC1B}"/>
              </a:ext>
            </a:extLst>
          </p:cNvPr>
          <p:cNvPicPr>
            <a:picLocks noChangeAspect="1"/>
          </p:cNvPicPr>
          <p:nvPr/>
        </p:nvPicPr>
        <p:blipFill>
          <a:blip r:embed="rId2"/>
          <a:stretch>
            <a:fillRect/>
          </a:stretch>
        </p:blipFill>
        <p:spPr>
          <a:xfrm>
            <a:off x="5839998" y="-373"/>
            <a:ext cx="5525902" cy="4396633"/>
          </a:xfrm>
          <a:prstGeom prst="rect">
            <a:avLst/>
          </a:prstGeom>
          <a:noFill/>
          <a:ln cap="flat">
            <a:noFill/>
          </a:ln>
        </p:spPr>
      </p:pic>
      <p:pic>
        <p:nvPicPr>
          <p:cNvPr id="6" name="Image 4" descr="Une image contenant texte, Police, capture d’écran&#10;&#10;Description générée automatiquement">
            <a:extLst>
              <a:ext uri="{FF2B5EF4-FFF2-40B4-BE49-F238E27FC236}">
                <a16:creationId xmlns:a16="http://schemas.microsoft.com/office/drawing/2014/main" id="{9562393C-697E-64CF-5CA4-A682F1134AEB}"/>
              </a:ext>
            </a:extLst>
          </p:cNvPr>
          <p:cNvPicPr>
            <a:picLocks noChangeAspect="1"/>
          </p:cNvPicPr>
          <p:nvPr/>
        </p:nvPicPr>
        <p:blipFill>
          <a:blip r:embed="rId3"/>
          <a:stretch>
            <a:fillRect/>
          </a:stretch>
        </p:blipFill>
        <p:spPr>
          <a:xfrm>
            <a:off x="5838421" y="4731799"/>
            <a:ext cx="4659309" cy="515934"/>
          </a:xfrm>
          <a:prstGeom prst="rect">
            <a:avLst/>
          </a:prstGeom>
          <a:noFill/>
          <a:ln cap="flat">
            <a:noFill/>
          </a:ln>
        </p:spPr>
      </p:pic>
      <p:pic>
        <p:nvPicPr>
          <p:cNvPr id="7" name="Image 8">
            <a:extLst>
              <a:ext uri="{FF2B5EF4-FFF2-40B4-BE49-F238E27FC236}">
                <a16:creationId xmlns:a16="http://schemas.microsoft.com/office/drawing/2014/main" id="{6D0691D1-4C6E-BF77-C399-B69DE27570CE}"/>
              </a:ext>
            </a:extLst>
          </p:cNvPr>
          <p:cNvPicPr>
            <a:picLocks noChangeAspect="1"/>
          </p:cNvPicPr>
          <p:nvPr/>
        </p:nvPicPr>
        <p:blipFill>
          <a:blip r:embed="rId4"/>
          <a:stretch>
            <a:fillRect/>
          </a:stretch>
        </p:blipFill>
        <p:spPr>
          <a:xfrm>
            <a:off x="5834877" y="4393333"/>
            <a:ext cx="1928812" cy="333375"/>
          </a:xfrm>
          <a:prstGeom prst="rect">
            <a:avLst/>
          </a:prstGeom>
          <a:noFill/>
          <a:ln cap="flat">
            <a:noFill/>
          </a:ln>
        </p:spPr>
      </p:pic>
      <p:sp>
        <p:nvSpPr>
          <p:cNvPr id="8" name="Rectangle 7">
            <a:extLst>
              <a:ext uri="{FF2B5EF4-FFF2-40B4-BE49-F238E27FC236}">
                <a16:creationId xmlns:a16="http://schemas.microsoft.com/office/drawing/2014/main" id="{965BC8CB-9B90-197B-13DD-609127B1666C}"/>
              </a:ext>
            </a:extLst>
          </p:cNvPr>
          <p:cNvSpPr/>
          <p:nvPr/>
        </p:nvSpPr>
        <p:spPr>
          <a:xfrm>
            <a:off x="5837354" y="1589120"/>
            <a:ext cx="5530420" cy="1737131"/>
          </a:xfrm>
          <a:prstGeom prst="rect">
            <a:avLst/>
          </a:prstGeom>
          <a:noFill/>
          <a:ln w="28575" cap="flat">
            <a:solidFill>
              <a:srgbClr val="00B050"/>
            </a:solidFill>
            <a:prstDash val="solid"/>
            <a:miter/>
          </a:ln>
        </p:spPr>
        <p:txBody>
          <a:bodyPr vert="horz" wrap="square" lIns="76200" tIns="38100" rIns="76200" bIns="38100" anchor="ctr" anchorCtr="1" compatLnSpc="1">
            <a:noAutofit/>
          </a:bodyPr>
          <a:lstStyle/>
          <a:p>
            <a:pPr algn="ctr" defTabSz="761970">
              <a:defRPr sz="1800" b="0" i="0" u="none" strike="noStrike" kern="0" cap="none" spc="0" baseline="0">
                <a:solidFill>
                  <a:srgbClr val="000000"/>
                </a:solidFill>
                <a:uFillTx/>
              </a:defRPr>
            </a:pPr>
            <a:endParaRPr lang="fr-FR" sz="1500">
              <a:solidFill>
                <a:srgbClr val="FFFFFF"/>
              </a:solidFill>
              <a:latin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075D91A-C3B4-89E1-21AB-CBEEE43A0D5E}"/>
              </a:ext>
            </a:extLst>
          </p:cNvPr>
          <p:cNvSpPr/>
          <p:nvPr/>
        </p:nvSpPr>
        <p:spPr>
          <a:xfrm>
            <a:off x="-466808" y="-1341"/>
            <a:ext cx="6297015" cy="1860651"/>
          </a:xfrm>
          <a:prstGeom prst="rect">
            <a:avLst/>
          </a:prstGeom>
          <a:noFill/>
          <a:ln cap="flat">
            <a:noFill/>
            <a:prstDash val="solid"/>
          </a:ln>
        </p:spPr>
        <p:txBody>
          <a:bodyPr vert="horz" wrap="square" lIns="0" tIns="0" rIns="0" bIns="0" anchor="t" anchorCtr="1" compatLnSpc="1">
            <a:noAutofit/>
          </a:bodyPr>
          <a:lstStyle/>
          <a:p>
            <a:pPr algn="ctr" defTabSz="761970">
              <a:lnSpc>
                <a:spcPts val="4875"/>
              </a:lnSpc>
              <a:defRPr sz="1800" b="0" i="0" u="none" strike="noStrike" kern="0" cap="none" spc="0" baseline="0">
                <a:solidFill>
                  <a:srgbClr val="000000"/>
                </a:solidFill>
                <a:uFillTx/>
              </a:defRPr>
            </a:pPr>
            <a:r>
              <a:rPr lang="en-US" sz="3875" b="1" kern="0" spc="-78">
                <a:solidFill>
                  <a:srgbClr val="FF8AAF"/>
                </a:solidFill>
                <a:latin typeface="Petrona Bold"/>
                <a:ea typeface="Petrona Bold" pitchFamily="34"/>
                <a:cs typeface="Petrona Bold" pitchFamily="34"/>
              </a:rPr>
              <a:t>job 03 - Connexion SSH et exécution d'une commande</a:t>
            </a:r>
            <a:endParaRPr lang="en-US" sz="3875">
              <a:solidFill>
                <a:srgbClr val="ED7BAB"/>
              </a:solidFill>
              <a:latin typeface="Petrona Bold"/>
              <a:ea typeface="Petrona Bold" pitchFamily="34"/>
              <a:cs typeface="Petrona Bold" pitchFamily="34"/>
            </a:endParaRPr>
          </a:p>
          <a:p>
            <a:pPr algn="ctr" defTabSz="761970">
              <a:lnSpc>
                <a:spcPts val="4875"/>
              </a:lnSpc>
              <a:defRPr sz="1800" b="0" i="0" u="none" strike="noStrike" kern="0" cap="none" spc="0" baseline="0">
                <a:solidFill>
                  <a:srgbClr val="000000"/>
                </a:solidFill>
                <a:uFillTx/>
              </a:defRPr>
            </a:pPr>
            <a:r>
              <a:rPr lang="en-US" sz="3875">
                <a:solidFill>
                  <a:srgbClr val="ED7BAB"/>
                </a:solidFill>
                <a:latin typeface="Petrona Bold"/>
              </a:rPr>
              <a:t>seconde méthode</a:t>
            </a:r>
          </a:p>
        </p:txBody>
      </p:sp>
      <p:sp>
        <p:nvSpPr>
          <p:cNvPr id="3" name="Text 1">
            <a:extLst>
              <a:ext uri="{FF2B5EF4-FFF2-40B4-BE49-F238E27FC236}">
                <a16:creationId xmlns:a16="http://schemas.microsoft.com/office/drawing/2014/main" id="{ABA84763-F552-DACA-9976-FFD0C94E8DFF}"/>
              </a:ext>
            </a:extLst>
          </p:cNvPr>
          <p:cNvSpPr/>
          <p:nvPr/>
        </p:nvSpPr>
        <p:spPr>
          <a:xfrm>
            <a:off x="385762" y="2075802"/>
            <a:ext cx="4992982" cy="694623"/>
          </a:xfrm>
          <a:prstGeom prst="rect">
            <a:avLst/>
          </a:prstGeom>
          <a:noFill/>
          <a:ln cap="flat">
            <a:noFill/>
            <a:prstDash val="solid"/>
          </a:ln>
        </p:spPr>
        <p:txBody>
          <a:bodyPr vert="horz" wrap="squar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kern="0" spc="-42">
                <a:solidFill>
                  <a:srgbClr val="FF8AAF"/>
                </a:solidFill>
                <a:latin typeface="Petrona Bold"/>
                <a:ea typeface="Calibri"/>
                <a:cs typeface="Calibri"/>
              </a:rPr>
              <a:t>Utilisation de l'environnement python et du shebang</a:t>
            </a:r>
            <a:endParaRPr lang="en-US" sz="2125" kern="0" spc="-42">
              <a:solidFill>
                <a:srgbClr val="FF8AAF"/>
              </a:solidFill>
              <a:latin typeface="Petrona Bold"/>
              <a:ea typeface="Inter"/>
              <a:cs typeface="Calibri"/>
            </a:endParaRPr>
          </a:p>
        </p:txBody>
      </p:sp>
      <p:sp>
        <p:nvSpPr>
          <p:cNvPr id="4" name="Text 2">
            <a:extLst>
              <a:ext uri="{FF2B5EF4-FFF2-40B4-BE49-F238E27FC236}">
                <a16:creationId xmlns:a16="http://schemas.microsoft.com/office/drawing/2014/main" id="{37ABC57E-F9C9-3016-DD20-B94B9047E689}"/>
              </a:ext>
            </a:extLst>
          </p:cNvPr>
          <p:cNvSpPr/>
          <p:nvPr/>
        </p:nvSpPr>
        <p:spPr>
          <a:xfrm>
            <a:off x="388437" y="2763629"/>
            <a:ext cx="5277963" cy="3584988"/>
          </a:xfrm>
          <a:prstGeom prst="rect">
            <a:avLst/>
          </a:prstGeom>
          <a:noFill/>
          <a:ln cap="flat">
            <a:noFill/>
            <a:prstDash val="solid"/>
          </a:ln>
        </p:spPr>
        <p:txBody>
          <a:bodyPr vert="horz" wrap="square" lIns="0" tIns="0" rIns="0" bIns="0" anchor="t" anchorCtr="0" compatLnSpc="1">
            <a:noAutofit/>
          </a:bodyPr>
          <a:lstStyle/>
          <a:p>
            <a:pPr defTabSz="761970">
              <a:defRPr sz="1800" b="0" i="0" u="none" strike="noStrike" kern="0" cap="none" spc="0" baseline="0">
                <a:solidFill>
                  <a:srgbClr val="000000"/>
                </a:solidFill>
                <a:uFillTx/>
              </a:defRPr>
            </a:pPr>
            <a:r>
              <a:rPr lang="en-US" sz="1583" kern="0" spc="-32">
                <a:solidFill>
                  <a:srgbClr val="E0D6DE"/>
                </a:solidFill>
                <a:latin typeface="Inter"/>
                <a:ea typeface="Calibri"/>
                <a:cs typeface="Calibri"/>
              </a:rPr>
              <a:t>Le </a:t>
            </a:r>
            <a:r>
              <a:rPr lang="en-US" sz="1583" b="1" kern="0" spc="-32">
                <a:solidFill>
                  <a:srgbClr val="E0D6DE"/>
                </a:solidFill>
                <a:latin typeface="Inter"/>
                <a:ea typeface="Calibri"/>
                <a:cs typeface="Calibri"/>
              </a:rPr>
              <a:t>shebang</a:t>
            </a:r>
            <a:r>
              <a:rPr lang="en-US" sz="1583" kern="0" spc="-32">
                <a:solidFill>
                  <a:srgbClr val="E0D6DE"/>
                </a:solidFill>
                <a:latin typeface="Inter"/>
                <a:ea typeface="Calibri"/>
                <a:cs typeface="Calibri"/>
              </a:rPr>
              <a:t> est la première ligne d’un scrip commençant par </a:t>
            </a:r>
            <a:r>
              <a:rPr lang="en-US" sz="1583" b="1" kern="0" spc="-32">
                <a:solidFill>
                  <a:srgbClr val="ED7BAB"/>
                </a:solidFill>
                <a:latin typeface="Inter"/>
                <a:ea typeface="Calibri"/>
                <a:cs typeface="Calibri"/>
              </a:rPr>
              <a:t>#!</a:t>
            </a:r>
            <a:r>
              <a:rPr lang="en-US" sz="1583" kern="0" spc="-32">
                <a:solidFill>
                  <a:srgbClr val="E0D6DE"/>
                </a:solidFill>
                <a:latin typeface="Inter"/>
                <a:ea typeface="Calibri"/>
                <a:cs typeface="Calibri"/>
              </a:rPr>
              <a:t>, suivie du chemin vers l'interpréteur (ex: #!/usr/bin/env python3). </a:t>
            </a:r>
            <a:endParaRPr lang="fr-FR" sz="1500">
              <a:solidFill>
                <a:srgbClr val="000000"/>
              </a:solidFill>
              <a:latin typeface="Inter"/>
              <a:ea typeface="Calibri"/>
              <a:cs typeface="Calibri"/>
            </a:endParaRPr>
          </a:p>
          <a:p>
            <a:pPr defTabSz="761970">
              <a:defRPr sz="1800" b="0" i="0" u="none" strike="noStrike" kern="0" cap="none" spc="0" baseline="0">
                <a:solidFill>
                  <a:srgbClr val="000000"/>
                </a:solidFill>
                <a:uFillTx/>
              </a:defRPr>
            </a:pPr>
            <a:endParaRPr lang="en-US" sz="1583" kern="0" spc="-32">
              <a:solidFill>
                <a:srgbClr val="E0D6DE"/>
              </a:solidFill>
              <a:latin typeface="Inter"/>
              <a:ea typeface="Calibri"/>
              <a:cs typeface="Calibri"/>
            </a:endParaRPr>
          </a:p>
          <a:p>
            <a:pPr defTabSz="761970">
              <a:defRPr sz="1800" b="0" i="0" u="none" strike="noStrike" kern="0" cap="none" spc="0" baseline="0">
                <a:solidFill>
                  <a:srgbClr val="000000"/>
                </a:solidFill>
                <a:uFillTx/>
              </a:defRPr>
            </a:pPr>
            <a:r>
              <a:rPr lang="en-US" sz="1583" kern="0" spc="-32">
                <a:solidFill>
                  <a:srgbClr val="E0D6DE"/>
                </a:solidFill>
                <a:latin typeface="Inter"/>
                <a:ea typeface="Calibri"/>
                <a:cs typeface="Calibri"/>
              </a:rPr>
              <a:t>Il permet d'exécuter le script directement avec ./ssh_login.</a:t>
            </a:r>
            <a:endParaRPr lang="fr-FR" sz="1500">
              <a:solidFill>
                <a:srgbClr val="000000"/>
              </a:solidFill>
              <a:latin typeface="Inter"/>
              <a:ea typeface="Calibri"/>
              <a:cs typeface="Calibri"/>
            </a:endParaRPr>
          </a:p>
          <a:p>
            <a:pPr defTabSz="761970">
              <a:defRPr sz="1800" b="0" i="0" u="none" strike="noStrike" kern="0" cap="none" spc="0" baseline="0">
                <a:solidFill>
                  <a:srgbClr val="000000"/>
                </a:solidFill>
                <a:uFillTx/>
              </a:defRPr>
            </a:pPr>
            <a:endParaRPr lang="en-US" sz="1583" kern="0" spc="-32">
              <a:solidFill>
                <a:srgbClr val="E0D6DE"/>
              </a:solidFill>
              <a:latin typeface="Inter"/>
              <a:ea typeface="Calibri"/>
              <a:cs typeface="Calibri"/>
            </a:endParaRPr>
          </a:p>
          <a:p>
            <a:pPr defTabSz="761970">
              <a:defRPr sz="1800" b="0" i="0" u="none" strike="noStrike" kern="0" cap="none" spc="0" baseline="0">
                <a:solidFill>
                  <a:srgbClr val="000000"/>
                </a:solidFill>
                <a:uFillTx/>
              </a:defRPr>
            </a:pPr>
            <a:r>
              <a:rPr lang="en-US" sz="1583" b="1" kern="0" spc="-32">
                <a:solidFill>
                  <a:srgbClr val="E0D6DE"/>
                </a:solidFill>
                <a:latin typeface="Inter"/>
                <a:ea typeface="Calibri"/>
                <a:cs typeface="Calibri"/>
              </a:rPr>
              <a:t>Intérêts :</a:t>
            </a:r>
            <a:endParaRPr lang="en-US" sz="1500" b="1">
              <a:solidFill>
                <a:srgbClr val="000000"/>
              </a:solidFill>
              <a:latin typeface="Inter"/>
              <a:ea typeface="Calibri"/>
              <a:cs typeface="Calibri"/>
            </a:endParaRPr>
          </a:p>
          <a:p>
            <a:pPr defTabSz="761970">
              <a:defRPr sz="1800" b="0" i="0" u="none" strike="noStrike" kern="0" cap="none" spc="0" baseline="0">
                <a:solidFill>
                  <a:srgbClr val="000000"/>
                </a:solidFill>
                <a:uFillTx/>
              </a:defRPr>
            </a:pPr>
            <a:endParaRPr lang="en-US" sz="1583" b="1" kern="0" spc="-32">
              <a:solidFill>
                <a:srgbClr val="E0D6DE"/>
              </a:solidFill>
              <a:latin typeface="Inter"/>
              <a:ea typeface="Calibri"/>
              <a:cs typeface="Calibri"/>
            </a:endParaRPr>
          </a:p>
          <a:p>
            <a:pPr marL="238115" indent="-238115" defTabSz="761970">
              <a:buSzPct val="100000"/>
              <a:buFont typeface="Arial"/>
              <a:buChar char="•"/>
              <a:defRPr sz="1800" b="0" i="0" u="none" strike="noStrike" kern="0" cap="none" spc="0" baseline="0">
                <a:solidFill>
                  <a:srgbClr val="000000"/>
                </a:solidFill>
                <a:uFillTx/>
              </a:defRPr>
            </a:pPr>
            <a:r>
              <a:rPr lang="en-US" sz="1583" b="1" kern="0" spc="-32">
                <a:solidFill>
                  <a:srgbClr val="ED7BAB"/>
                </a:solidFill>
                <a:latin typeface="Inter"/>
                <a:ea typeface="Calibri"/>
                <a:cs typeface="Calibri"/>
              </a:rPr>
              <a:t>Automatisation</a:t>
            </a:r>
            <a:r>
              <a:rPr lang="en-US" sz="1583" kern="0" spc="-32">
                <a:solidFill>
                  <a:srgbClr val="E0D6DE"/>
                </a:solidFill>
                <a:latin typeface="Inter"/>
                <a:ea typeface="Calibri"/>
                <a:cs typeface="Calibri"/>
              </a:rPr>
              <a:t> : Le shebang indique quel programme doit exécuter le script.</a:t>
            </a:r>
            <a:endParaRPr lang="en-US" sz="1500">
              <a:solidFill>
                <a:srgbClr val="000000"/>
              </a:solidFill>
              <a:latin typeface="Inter"/>
              <a:ea typeface="Calibri"/>
              <a:cs typeface="Calibri"/>
            </a:endParaRPr>
          </a:p>
          <a:p>
            <a:pPr marL="238115" indent="-238115" defTabSz="761970">
              <a:buSzPct val="100000"/>
              <a:buFont typeface="Arial"/>
              <a:buChar char="•"/>
              <a:defRPr sz="1800" b="0" i="0" u="none" strike="noStrike" kern="0" cap="none" spc="0" baseline="0">
                <a:solidFill>
                  <a:srgbClr val="000000"/>
                </a:solidFill>
                <a:uFillTx/>
              </a:defRPr>
            </a:pPr>
            <a:r>
              <a:rPr lang="en-US" sz="1583" b="1" kern="0" spc="-32">
                <a:solidFill>
                  <a:srgbClr val="ED7BAB"/>
                </a:solidFill>
                <a:latin typeface="Inter"/>
                <a:ea typeface="Calibri"/>
                <a:cs typeface="Calibri"/>
              </a:rPr>
              <a:t>Portabilité</a:t>
            </a:r>
            <a:r>
              <a:rPr lang="en-US" sz="1583" kern="0" spc="-32">
                <a:solidFill>
                  <a:srgbClr val="E0D6DE"/>
                </a:solidFill>
                <a:latin typeface="Inter"/>
                <a:ea typeface="Calibri"/>
                <a:cs typeface="Calibri"/>
              </a:rPr>
              <a:t> : Avec </a:t>
            </a:r>
            <a:r>
              <a:rPr lang="en-US" sz="1583" b="1" kern="0" spc="-32">
                <a:solidFill>
                  <a:srgbClr val="ED7BAB"/>
                </a:solidFill>
                <a:latin typeface="Inter"/>
                <a:ea typeface="Calibri"/>
                <a:cs typeface="Calibri"/>
              </a:rPr>
              <a:t>#!/usr/bin/env</a:t>
            </a:r>
            <a:r>
              <a:rPr lang="en-US" sz="1583" kern="0" spc="-32">
                <a:solidFill>
                  <a:srgbClr val="E0D6DE"/>
                </a:solidFill>
                <a:latin typeface="Inter"/>
                <a:ea typeface="Calibri"/>
                <a:cs typeface="Calibri"/>
              </a:rPr>
              <a:t>, le système localise automatiquement l’interpréteur Python, même si son emplacement varie entre différents systèmes.</a:t>
            </a:r>
            <a:endParaRPr lang="en-US" sz="1500">
              <a:solidFill>
                <a:srgbClr val="000000"/>
              </a:solidFill>
              <a:latin typeface="Inter"/>
              <a:ea typeface="Calibri"/>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Inter"/>
              <a:cs typeface="Calibri"/>
            </a:endParaRPr>
          </a:p>
          <a:p>
            <a:pPr defTabSz="761970">
              <a:defRPr sz="1800" b="0" i="0" u="none" strike="noStrike" kern="0" cap="none" spc="0" baseline="0">
                <a:solidFill>
                  <a:srgbClr val="000000"/>
                </a:solidFill>
                <a:uFillTx/>
              </a:defRPr>
            </a:pPr>
            <a:endParaRPr lang="en-US" sz="1583" kern="0" spc="-32">
              <a:solidFill>
                <a:srgbClr val="E0D6DE"/>
              </a:solidFill>
              <a:latin typeface="Inter"/>
              <a:ea typeface="Calibri"/>
              <a:cs typeface="Calibri"/>
            </a:endParaRPr>
          </a:p>
          <a:p>
            <a:pPr defTabSz="761970">
              <a:defRPr sz="1800" b="0" i="0" u="none" strike="noStrike" kern="0" cap="none" spc="0" baseline="0">
                <a:solidFill>
                  <a:srgbClr val="000000"/>
                </a:solidFill>
                <a:uFillTx/>
              </a:defRPr>
            </a:pPr>
            <a:endParaRPr lang="en-US" sz="1583" kern="0" spc="-32">
              <a:solidFill>
                <a:srgbClr val="E0D6DE"/>
              </a:solidFill>
              <a:latin typeface="Calibri"/>
              <a:ea typeface="Calibri"/>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Inter"/>
              <a:ea typeface="Calibri"/>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Calibri"/>
              <a:ea typeface="Calibri"/>
              <a:cs typeface="Calibri"/>
            </a:endParaRPr>
          </a:p>
        </p:txBody>
      </p:sp>
      <p:pic>
        <p:nvPicPr>
          <p:cNvPr id="5" name="Image 7" descr="Une image contenant texte, capture d’écran&#10;&#10;Description générée automatiquement">
            <a:extLst>
              <a:ext uri="{FF2B5EF4-FFF2-40B4-BE49-F238E27FC236}">
                <a16:creationId xmlns:a16="http://schemas.microsoft.com/office/drawing/2014/main" id="{B76BF7ED-F5A4-1F8C-8E2F-96D4B7F6AB9B}"/>
              </a:ext>
            </a:extLst>
          </p:cNvPr>
          <p:cNvPicPr>
            <a:picLocks noChangeAspect="1"/>
          </p:cNvPicPr>
          <p:nvPr/>
        </p:nvPicPr>
        <p:blipFill>
          <a:blip r:embed="rId2"/>
          <a:stretch>
            <a:fillRect/>
          </a:stretch>
        </p:blipFill>
        <p:spPr>
          <a:xfrm>
            <a:off x="5858904" y="-1737"/>
            <a:ext cx="6330101" cy="5118278"/>
          </a:xfrm>
          <a:prstGeom prst="rect">
            <a:avLst/>
          </a:prstGeom>
          <a:noFill/>
          <a:ln cap="flat">
            <a:noFill/>
          </a:ln>
        </p:spPr>
      </p:pic>
      <p:sp>
        <p:nvSpPr>
          <p:cNvPr id="6" name="Rectangle 9">
            <a:extLst>
              <a:ext uri="{FF2B5EF4-FFF2-40B4-BE49-F238E27FC236}">
                <a16:creationId xmlns:a16="http://schemas.microsoft.com/office/drawing/2014/main" id="{2DD86203-1230-2E9B-65D5-AAB69F7FB1BC}"/>
              </a:ext>
            </a:extLst>
          </p:cNvPr>
          <p:cNvSpPr/>
          <p:nvPr/>
        </p:nvSpPr>
        <p:spPr>
          <a:xfrm>
            <a:off x="6244453" y="138188"/>
            <a:ext cx="1344640" cy="160942"/>
          </a:xfrm>
          <a:prstGeom prst="rect">
            <a:avLst/>
          </a:prstGeom>
          <a:noFill/>
          <a:ln w="28575" cap="flat">
            <a:solidFill>
              <a:srgbClr val="00B050"/>
            </a:solidFill>
            <a:prstDash val="solid"/>
            <a:miter/>
          </a:ln>
        </p:spPr>
        <p:txBody>
          <a:bodyPr vert="horz" wrap="square" lIns="76200" tIns="38100" rIns="76200" bIns="38100" anchor="ctr" anchorCtr="1" compatLnSpc="1">
            <a:noAutofit/>
          </a:bodyPr>
          <a:lstStyle/>
          <a:p>
            <a:pPr algn="ctr" defTabSz="761970">
              <a:defRPr sz="1800" b="0" i="0" u="none" strike="noStrike" kern="0" cap="none" spc="0" baseline="0">
                <a:solidFill>
                  <a:srgbClr val="000000"/>
                </a:solidFill>
                <a:uFillTx/>
              </a:defRPr>
            </a:pPr>
            <a:endParaRPr lang="fr-FR" sz="1500">
              <a:solidFill>
                <a:srgbClr val="FFFFFF"/>
              </a:solidFill>
              <a:latin typeface="Calibri"/>
            </a:endParaRPr>
          </a:p>
        </p:txBody>
      </p:sp>
      <p:pic>
        <p:nvPicPr>
          <p:cNvPr id="7" name="Image 10" descr="Une image contenant texte, capture d’écran, Police, logiciel&#10;&#10;Description générée automatiquement">
            <a:extLst>
              <a:ext uri="{FF2B5EF4-FFF2-40B4-BE49-F238E27FC236}">
                <a16:creationId xmlns:a16="http://schemas.microsoft.com/office/drawing/2014/main" id="{C709AEDD-1239-F2FB-21B7-BC0249359550}"/>
              </a:ext>
            </a:extLst>
          </p:cNvPr>
          <p:cNvPicPr>
            <a:picLocks noChangeAspect="1"/>
          </p:cNvPicPr>
          <p:nvPr/>
        </p:nvPicPr>
        <p:blipFill>
          <a:blip r:embed="rId3"/>
          <a:stretch>
            <a:fillRect/>
          </a:stretch>
        </p:blipFill>
        <p:spPr>
          <a:xfrm>
            <a:off x="5848472" y="5109957"/>
            <a:ext cx="6340541" cy="1116139"/>
          </a:xfrm>
          <a:prstGeom prst="rect">
            <a:avLst/>
          </a:prstGeom>
          <a:noFill/>
          <a:ln cap="flat">
            <a:noFill/>
          </a:ln>
        </p:spPr>
      </p:pic>
      <p:sp>
        <p:nvSpPr>
          <p:cNvPr id="8" name="Rectangle 13">
            <a:extLst>
              <a:ext uri="{FF2B5EF4-FFF2-40B4-BE49-F238E27FC236}">
                <a16:creationId xmlns:a16="http://schemas.microsoft.com/office/drawing/2014/main" id="{E2347F76-AA42-B177-C58F-22714BC1B200}"/>
              </a:ext>
            </a:extLst>
          </p:cNvPr>
          <p:cNvSpPr/>
          <p:nvPr/>
        </p:nvSpPr>
        <p:spPr>
          <a:xfrm>
            <a:off x="6244453" y="4146522"/>
            <a:ext cx="4622284" cy="860313"/>
          </a:xfrm>
          <a:prstGeom prst="rect">
            <a:avLst/>
          </a:prstGeom>
          <a:noFill/>
          <a:ln w="28575" cap="flat">
            <a:solidFill>
              <a:srgbClr val="00B050"/>
            </a:solidFill>
            <a:prstDash val="solid"/>
            <a:miter/>
          </a:ln>
        </p:spPr>
        <p:txBody>
          <a:bodyPr vert="horz" wrap="square" lIns="76200" tIns="38100" rIns="76200" bIns="38100" anchor="ctr" anchorCtr="1" compatLnSpc="1">
            <a:noAutofit/>
          </a:bodyPr>
          <a:lstStyle/>
          <a:p>
            <a:pPr algn="ctr" defTabSz="761970">
              <a:defRPr sz="1800" b="0" i="0" u="none" strike="noStrike" kern="0" cap="none" spc="0" baseline="0">
                <a:solidFill>
                  <a:srgbClr val="000000"/>
                </a:solidFill>
                <a:uFillTx/>
              </a:defRPr>
            </a:pPr>
            <a:endParaRPr lang="fr-FR" sz="1500">
              <a:solidFill>
                <a:srgbClr val="FFFFFF"/>
              </a:solidFill>
              <a:latin typeface="Calibri"/>
            </a:endParaRPr>
          </a:p>
        </p:txBody>
      </p:sp>
      <p:sp>
        <p:nvSpPr>
          <p:cNvPr id="9" name="Rectangle 15">
            <a:extLst>
              <a:ext uri="{FF2B5EF4-FFF2-40B4-BE49-F238E27FC236}">
                <a16:creationId xmlns:a16="http://schemas.microsoft.com/office/drawing/2014/main" id="{4744D530-4123-9BBB-B6EE-7CCAA8AD6A79}"/>
              </a:ext>
            </a:extLst>
          </p:cNvPr>
          <p:cNvSpPr/>
          <p:nvPr/>
        </p:nvSpPr>
        <p:spPr>
          <a:xfrm>
            <a:off x="6609794" y="1714378"/>
            <a:ext cx="3432314" cy="693298"/>
          </a:xfrm>
          <a:prstGeom prst="rect">
            <a:avLst/>
          </a:prstGeom>
          <a:noFill/>
          <a:ln w="28575" cap="flat">
            <a:solidFill>
              <a:srgbClr val="00B050"/>
            </a:solidFill>
            <a:prstDash val="solid"/>
            <a:miter/>
          </a:ln>
        </p:spPr>
        <p:txBody>
          <a:bodyPr vert="horz" wrap="square" lIns="76200" tIns="38100" rIns="76200" bIns="38100" anchor="ctr" anchorCtr="1" compatLnSpc="1">
            <a:noAutofit/>
          </a:bodyPr>
          <a:lstStyle/>
          <a:p>
            <a:pPr algn="ctr" defTabSz="761970">
              <a:defRPr sz="1800" b="0" i="0" u="none" strike="noStrike" kern="0" cap="none" spc="0" baseline="0">
                <a:solidFill>
                  <a:srgbClr val="000000"/>
                </a:solidFill>
                <a:uFillTx/>
              </a:defRPr>
            </a:pPr>
            <a:endParaRPr lang="fr-FR" sz="1500">
              <a:solidFill>
                <a:srgbClr val="FFFFFF"/>
              </a:solidFill>
              <a:latin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6A64853-210C-1ABA-6AD2-AB9E7488D910}"/>
              </a:ext>
            </a:extLst>
          </p:cNvPr>
          <p:cNvSpPr/>
          <p:nvPr/>
        </p:nvSpPr>
        <p:spPr>
          <a:xfrm>
            <a:off x="-205854" y="123916"/>
            <a:ext cx="6297015" cy="1860651"/>
          </a:xfrm>
          <a:prstGeom prst="rect">
            <a:avLst/>
          </a:prstGeom>
          <a:noFill/>
          <a:ln cap="flat">
            <a:noFill/>
            <a:prstDash val="solid"/>
          </a:ln>
        </p:spPr>
        <p:txBody>
          <a:bodyPr vert="horz" wrap="square" lIns="0" tIns="0" rIns="0" bIns="0" anchor="t" anchorCtr="1" compatLnSpc="1">
            <a:noAutofit/>
          </a:bodyPr>
          <a:lstStyle/>
          <a:p>
            <a:pPr algn="ctr" defTabSz="761970">
              <a:lnSpc>
                <a:spcPts val="4875"/>
              </a:lnSpc>
              <a:defRPr sz="1800" b="0" i="0" u="none" strike="noStrike" kern="0" cap="none" spc="0" baseline="0">
                <a:solidFill>
                  <a:srgbClr val="000000"/>
                </a:solidFill>
                <a:uFillTx/>
              </a:defRPr>
            </a:pPr>
            <a:r>
              <a:rPr lang="en-US" sz="3875" b="1" kern="0" spc="-78">
                <a:solidFill>
                  <a:srgbClr val="FF8AAF"/>
                </a:solidFill>
                <a:latin typeface="Petrona Bold"/>
                <a:ea typeface="Petrona Bold" pitchFamily="34"/>
                <a:cs typeface="Petrona Bold" pitchFamily="34"/>
              </a:rPr>
              <a:t>job 04 - Connexion SSH et exécution d'une commande en mode sudo</a:t>
            </a:r>
            <a:r>
              <a:rPr lang="en-US" sz="3875" b="1" kern="0" spc="-78">
                <a:solidFill>
                  <a:srgbClr val="ED7BAB"/>
                </a:solidFill>
                <a:latin typeface="Petrona Bold"/>
                <a:ea typeface="Petrona Bold" pitchFamily="34"/>
                <a:cs typeface="Petrona Bold" pitchFamily="34"/>
              </a:rPr>
              <a:t> </a:t>
            </a:r>
            <a:endParaRPr lang="en-US" sz="3875">
              <a:solidFill>
                <a:srgbClr val="ED7BAB"/>
              </a:solidFill>
              <a:latin typeface="Petrona Bold"/>
            </a:endParaRPr>
          </a:p>
        </p:txBody>
      </p:sp>
      <p:pic>
        <p:nvPicPr>
          <p:cNvPr id="3" name="Image 1">
            <a:extLst>
              <a:ext uri="{FF2B5EF4-FFF2-40B4-BE49-F238E27FC236}">
                <a16:creationId xmlns:a16="http://schemas.microsoft.com/office/drawing/2014/main" id="{716A8CFA-576D-EA93-2E7E-8A089CF2F388}"/>
              </a:ext>
            </a:extLst>
          </p:cNvPr>
          <p:cNvPicPr>
            <a:picLocks noChangeAspect="1"/>
          </p:cNvPicPr>
          <p:nvPr/>
        </p:nvPicPr>
        <p:blipFill>
          <a:blip r:embed="rId2"/>
          <a:stretch>
            <a:fillRect/>
          </a:stretch>
        </p:blipFill>
        <p:spPr>
          <a:xfrm>
            <a:off x="6637135" y="-3687"/>
            <a:ext cx="5321929" cy="4438391"/>
          </a:xfrm>
          <a:prstGeom prst="rect">
            <a:avLst/>
          </a:prstGeom>
          <a:noFill/>
          <a:ln cap="flat">
            <a:noFill/>
          </a:ln>
        </p:spPr>
      </p:pic>
      <p:pic>
        <p:nvPicPr>
          <p:cNvPr id="4" name="Image 3" descr="Une image contenant texte, Police, capture d’écran&#10;&#10;Description générée automatiquement">
            <a:extLst>
              <a:ext uri="{FF2B5EF4-FFF2-40B4-BE49-F238E27FC236}">
                <a16:creationId xmlns:a16="http://schemas.microsoft.com/office/drawing/2014/main" id="{BE6B0D52-B0B0-2A55-EEFA-FCCF19EBC4FA}"/>
              </a:ext>
            </a:extLst>
          </p:cNvPr>
          <p:cNvPicPr>
            <a:picLocks noChangeAspect="1"/>
          </p:cNvPicPr>
          <p:nvPr/>
        </p:nvPicPr>
        <p:blipFill>
          <a:blip r:embed="rId3"/>
          <a:stretch>
            <a:fillRect/>
          </a:stretch>
        </p:blipFill>
        <p:spPr>
          <a:xfrm>
            <a:off x="6641569" y="4764824"/>
            <a:ext cx="4995626" cy="625754"/>
          </a:xfrm>
          <a:prstGeom prst="rect">
            <a:avLst/>
          </a:prstGeom>
          <a:noFill/>
          <a:ln cap="flat">
            <a:noFill/>
          </a:ln>
        </p:spPr>
      </p:pic>
      <p:pic>
        <p:nvPicPr>
          <p:cNvPr id="5" name="Image 5">
            <a:extLst>
              <a:ext uri="{FF2B5EF4-FFF2-40B4-BE49-F238E27FC236}">
                <a16:creationId xmlns:a16="http://schemas.microsoft.com/office/drawing/2014/main" id="{06BEF755-9703-F213-CAB6-70557B1C8E6E}"/>
              </a:ext>
            </a:extLst>
          </p:cNvPr>
          <p:cNvPicPr>
            <a:picLocks noChangeAspect="1"/>
          </p:cNvPicPr>
          <p:nvPr/>
        </p:nvPicPr>
        <p:blipFill>
          <a:blip r:embed="rId4"/>
          <a:stretch>
            <a:fillRect/>
          </a:stretch>
        </p:blipFill>
        <p:spPr>
          <a:xfrm>
            <a:off x="6638627" y="4435091"/>
            <a:ext cx="1928812" cy="333375"/>
          </a:xfrm>
          <a:prstGeom prst="rect">
            <a:avLst/>
          </a:prstGeom>
          <a:noFill/>
          <a:ln cap="flat">
            <a:noFill/>
          </a:ln>
        </p:spPr>
      </p:pic>
      <p:pic>
        <p:nvPicPr>
          <p:cNvPr id="6" name="Image 6">
            <a:extLst>
              <a:ext uri="{FF2B5EF4-FFF2-40B4-BE49-F238E27FC236}">
                <a16:creationId xmlns:a16="http://schemas.microsoft.com/office/drawing/2014/main" id="{636E1F55-5F9B-252A-9370-18D8FF96CCC0}"/>
              </a:ext>
            </a:extLst>
          </p:cNvPr>
          <p:cNvPicPr>
            <a:picLocks noChangeAspect="1"/>
          </p:cNvPicPr>
          <p:nvPr/>
        </p:nvPicPr>
        <p:blipFill>
          <a:blip r:embed="rId5"/>
          <a:stretch>
            <a:fillRect/>
          </a:stretch>
        </p:blipFill>
        <p:spPr>
          <a:xfrm>
            <a:off x="6645859" y="5389077"/>
            <a:ext cx="2881313" cy="301622"/>
          </a:xfrm>
          <a:prstGeom prst="rect">
            <a:avLst/>
          </a:prstGeom>
          <a:noFill/>
          <a:ln cap="flat">
            <a:noFill/>
          </a:ln>
        </p:spPr>
      </p:pic>
      <p:sp>
        <p:nvSpPr>
          <p:cNvPr id="7" name="Text 1">
            <a:extLst>
              <a:ext uri="{FF2B5EF4-FFF2-40B4-BE49-F238E27FC236}">
                <a16:creationId xmlns:a16="http://schemas.microsoft.com/office/drawing/2014/main" id="{0C58F97A-9013-E79D-0233-DA998BABCD26}"/>
              </a:ext>
            </a:extLst>
          </p:cNvPr>
          <p:cNvSpPr/>
          <p:nvPr/>
        </p:nvSpPr>
        <p:spPr>
          <a:xfrm>
            <a:off x="344004" y="2211499"/>
            <a:ext cx="4857285" cy="694623"/>
          </a:xfrm>
          <a:prstGeom prst="rect">
            <a:avLst/>
          </a:prstGeom>
          <a:noFill/>
          <a:ln cap="flat">
            <a:noFill/>
            <a:prstDash val="solid"/>
          </a:ln>
        </p:spPr>
        <p:txBody>
          <a:bodyPr vert="horz" wrap="squar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kern="0" spc="-42">
                <a:solidFill>
                  <a:srgbClr val="FF8AAF"/>
                </a:solidFill>
                <a:latin typeface="Petrona Bold"/>
                <a:ea typeface="Calibri"/>
                <a:cs typeface="Calibri"/>
              </a:rPr>
              <a:t>Créer un script </a:t>
            </a:r>
            <a:r>
              <a:rPr lang="en-US" sz="2125" kern="0" spc="-42">
                <a:solidFill>
                  <a:srgbClr val="FF8AAF"/>
                </a:solidFill>
                <a:latin typeface="Petrona Bold"/>
                <a:ea typeface="Inter"/>
              </a:rPr>
              <a:t>ssh_login_sudo.py à la racine</a:t>
            </a:r>
            <a:endParaRPr lang="fr-FR" sz="1500">
              <a:solidFill>
                <a:srgbClr val="000000"/>
              </a:solidFill>
              <a:latin typeface="Petrona Bold"/>
              <a:ea typeface="Inter"/>
            </a:endParaRPr>
          </a:p>
        </p:txBody>
      </p:sp>
      <p:sp>
        <p:nvSpPr>
          <p:cNvPr id="8" name="Text 2">
            <a:extLst>
              <a:ext uri="{FF2B5EF4-FFF2-40B4-BE49-F238E27FC236}">
                <a16:creationId xmlns:a16="http://schemas.microsoft.com/office/drawing/2014/main" id="{17BA9D51-2AAC-494C-A0B6-FC92265CFA09}"/>
              </a:ext>
            </a:extLst>
          </p:cNvPr>
          <p:cNvSpPr/>
          <p:nvPr/>
        </p:nvSpPr>
        <p:spPr>
          <a:xfrm>
            <a:off x="346679" y="2774069"/>
            <a:ext cx="4463773" cy="3574549"/>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a:ea typeface="Calibri"/>
                <a:cs typeface="Calibri"/>
              </a:rPr>
              <a:t>On demande la commande à utiliser puis on récupère notre mdp sudo et exècute la commande </a:t>
            </a:r>
            <a:r>
              <a:rPr lang="en-US" sz="1583" b="1" kern="0" spc="-32">
                <a:solidFill>
                  <a:srgbClr val="E0D6DE"/>
                </a:solidFill>
                <a:latin typeface="Inter"/>
                <a:ea typeface="Calibri"/>
                <a:cs typeface="Calibri"/>
              </a:rPr>
              <a:t>sudo –S</a:t>
            </a:r>
            <a:r>
              <a:rPr lang="en-US" sz="1583" kern="0" spc="-32">
                <a:solidFill>
                  <a:srgbClr val="E0D6DE"/>
                </a:solidFill>
                <a:latin typeface="Inter"/>
                <a:ea typeface="Calibri"/>
                <a:cs typeface="Calibri"/>
              </a:rPr>
              <a:t> indique à sudo de lire le mot de passe depuis l'entrée standard.</a:t>
            </a:r>
            <a:endParaRPr lang="fr-FR" sz="1500">
              <a:solidFill>
                <a:srgbClr val="000000"/>
              </a:solidFill>
              <a:latin typeface="Inter"/>
              <a:ea typeface="Calibri"/>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Inter"/>
              <a:ea typeface="Calibri"/>
              <a:cs typeface="Calibri"/>
            </a:endParaRPr>
          </a:p>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a:ea typeface="Calibri"/>
                <a:cs typeface="Calibri"/>
              </a:rPr>
              <a:t>La dernière commande retourne trois flux : </a:t>
            </a:r>
            <a:r>
              <a:rPr lang="en-US" sz="1583" b="1" kern="0" spc="-32">
                <a:solidFill>
                  <a:srgbClr val="E0D6DE"/>
                </a:solidFill>
                <a:latin typeface="Inter"/>
                <a:ea typeface="Calibri"/>
                <a:cs typeface="Calibri"/>
              </a:rPr>
              <a:t>stdin</a:t>
            </a:r>
            <a:r>
              <a:rPr lang="en-US" sz="1583" kern="0" spc="-32">
                <a:solidFill>
                  <a:srgbClr val="E0D6DE"/>
                </a:solidFill>
                <a:latin typeface="Inter"/>
                <a:ea typeface="Calibri"/>
                <a:cs typeface="Calibri"/>
              </a:rPr>
              <a:t> pour l'entrée standard, </a:t>
            </a:r>
            <a:r>
              <a:rPr lang="en-US" sz="1583" b="1" kern="0" spc="-32">
                <a:solidFill>
                  <a:srgbClr val="E0D6DE"/>
                </a:solidFill>
                <a:latin typeface="Inter"/>
                <a:ea typeface="Calibri"/>
                <a:cs typeface="Calibri"/>
              </a:rPr>
              <a:t>stdout</a:t>
            </a:r>
            <a:r>
              <a:rPr lang="en-US" sz="1583" kern="0" spc="-32">
                <a:solidFill>
                  <a:srgbClr val="E0D6DE"/>
                </a:solidFill>
                <a:latin typeface="Inter"/>
                <a:ea typeface="Calibri"/>
                <a:cs typeface="Calibri"/>
              </a:rPr>
              <a:t> pour la sortie standard (résultat de la commande) et </a:t>
            </a:r>
            <a:r>
              <a:rPr lang="en-US" sz="1583" b="1" kern="0" spc="-32">
                <a:solidFill>
                  <a:srgbClr val="E0D6DE"/>
                </a:solidFill>
                <a:latin typeface="Inter"/>
                <a:ea typeface="Calibri"/>
                <a:cs typeface="Calibri"/>
              </a:rPr>
              <a:t>stderr</a:t>
            </a:r>
            <a:r>
              <a:rPr lang="en-US" sz="1583" kern="0" spc="-32">
                <a:solidFill>
                  <a:srgbClr val="E0D6DE"/>
                </a:solidFill>
                <a:latin typeface="Inter"/>
                <a:ea typeface="Calibri"/>
                <a:cs typeface="Calibri"/>
              </a:rPr>
              <a:t> pour les erreurs éventuelles.</a:t>
            </a:r>
            <a:endParaRPr lang="en-US" sz="1500">
              <a:solidFill>
                <a:srgbClr val="000000"/>
              </a:solidFill>
              <a:latin typeface="Inter"/>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Inter"/>
              <a:ea typeface="Calibri"/>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Inter"/>
              <a:ea typeface="Calibri"/>
              <a:cs typeface="Calibri"/>
            </a:endParaRPr>
          </a:p>
          <a:p>
            <a:pPr defTabSz="761970">
              <a:defRPr sz="1800" b="0" i="0" u="none" strike="noStrike" kern="0" cap="none" spc="0" baseline="0">
                <a:solidFill>
                  <a:srgbClr val="000000"/>
                </a:solidFill>
                <a:uFillTx/>
              </a:defRPr>
            </a:pPr>
            <a:endParaRPr lang="en-US" sz="1583" kern="0" spc="-32">
              <a:solidFill>
                <a:srgbClr val="E0D6DE"/>
              </a:solidFill>
              <a:latin typeface="Calibri"/>
              <a:ea typeface="Calibri"/>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Inter"/>
              <a:ea typeface="Calibri"/>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Calibri"/>
              <a:ea typeface="Calibri"/>
              <a:cs typeface="Calibri"/>
            </a:endParaRPr>
          </a:p>
        </p:txBody>
      </p:sp>
      <p:sp>
        <p:nvSpPr>
          <p:cNvPr id="9" name="Rectangle 9">
            <a:extLst>
              <a:ext uri="{FF2B5EF4-FFF2-40B4-BE49-F238E27FC236}">
                <a16:creationId xmlns:a16="http://schemas.microsoft.com/office/drawing/2014/main" id="{A464CB9F-C997-6EC2-6302-E04C199946C7}"/>
              </a:ext>
            </a:extLst>
          </p:cNvPr>
          <p:cNvSpPr/>
          <p:nvPr/>
        </p:nvSpPr>
        <p:spPr>
          <a:xfrm>
            <a:off x="6808119" y="2779090"/>
            <a:ext cx="4131678" cy="265328"/>
          </a:xfrm>
          <a:prstGeom prst="rect">
            <a:avLst/>
          </a:prstGeom>
          <a:noFill/>
          <a:ln w="28575" cap="flat">
            <a:solidFill>
              <a:srgbClr val="00B050"/>
            </a:solidFill>
            <a:prstDash val="solid"/>
            <a:miter/>
          </a:ln>
        </p:spPr>
        <p:txBody>
          <a:bodyPr vert="horz" wrap="square" lIns="76200" tIns="38100" rIns="76200" bIns="38100" anchor="ctr" anchorCtr="1" compatLnSpc="1">
            <a:noAutofit/>
          </a:bodyPr>
          <a:lstStyle/>
          <a:p>
            <a:pPr algn="ctr" defTabSz="761970">
              <a:defRPr sz="1800" b="0" i="0" u="none" strike="noStrike" kern="0" cap="none" spc="0" baseline="0">
                <a:solidFill>
                  <a:srgbClr val="000000"/>
                </a:solidFill>
                <a:uFillTx/>
              </a:defRPr>
            </a:pPr>
            <a:endParaRPr lang="fr-FR" sz="1500">
              <a:solidFill>
                <a:srgbClr val="FFFFFF"/>
              </a:solidFill>
              <a:latin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6BB43531-F819-875A-5478-9FED63C411D6}"/>
              </a:ext>
            </a:extLst>
          </p:cNvPr>
          <p:cNvSpPr/>
          <p:nvPr/>
        </p:nvSpPr>
        <p:spPr>
          <a:xfrm>
            <a:off x="2919" y="123916"/>
            <a:ext cx="5952553" cy="1881523"/>
          </a:xfrm>
          <a:prstGeom prst="rect">
            <a:avLst/>
          </a:prstGeom>
          <a:noFill/>
          <a:ln cap="flat">
            <a:noFill/>
            <a:prstDash val="solid"/>
          </a:ln>
        </p:spPr>
        <p:txBody>
          <a:bodyPr vert="horz" wrap="square" lIns="0" tIns="0" rIns="0" bIns="0" anchor="t" anchorCtr="1" compatLnSpc="1">
            <a:noAutofit/>
          </a:bodyPr>
          <a:lstStyle/>
          <a:p>
            <a:pPr algn="ctr" defTabSz="761970">
              <a:lnSpc>
                <a:spcPts val="4875"/>
              </a:lnSpc>
              <a:defRPr sz="1800" b="0" i="0" u="none" strike="noStrike" kern="0" cap="none" spc="0" baseline="0">
                <a:solidFill>
                  <a:srgbClr val="000000"/>
                </a:solidFill>
                <a:uFillTx/>
              </a:defRPr>
            </a:pPr>
            <a:r>
              <a:rPr lang="en-US" sz="3875" b="1" kern="0" spc="-78">
                <a:solidFill>
                  <a:srgbClr val="FF8AAF"/>
                </a:solidFill>
                <a:latin typeface="Petrona Bold"/>
                <a:ea typeface="Petrona Bold" pitchFamily="34"/>
                <a:cs typeface="Petrona Bold" pitchFamily="34"/>
              </a:rPr>
              <a:t>job 05 -</a:t>
            </a:r>
            <a:r>
              <a:rPr lang="en-US" sz="3875" b="1" kern="0" spc="-78">
                <a:solidFill>
                  <a:srgbClr val="ED7BAB"/>
                </a:solidFill>
                <a:latin typeface="Petrona Bold"/>
                <a:ea typeface="Petrona Bold" pitchFamily="34"/>
                <a:cs typeface="Petrona Bold" pitchFamily="34"/>
              </a:rPr>
              <a:t> </a:t>
            </a:r>
            <a:r>
              <a:rPr lang="en-US" sz="3875" kern="0" spc="-78">
                <a:solidFill>
                  <a:srgbClr val="ED7BAB"/>
                </a:solidFill>
                <a:latin typeface="Petrona Bold"/>
                <a:ea typeface="Petrona Bold" pitchFamily="34"/>
                <a:cs typeface="Petrona Bold" pitchFamily="34"/>
              </a:rPr>
              <a:t>Connexion au serveur MariaDB/MySQL et vérification d'accès</a:t>
            </a:r>
            <a:r>
              <a:rPr lang="en-US" sz="3875" b="1" kern="0" spc="-78">
                <a:solidFill>
                  <a:srgbClr val="ED7BAB"/>
                </a:solidFill>
                <a:latin typeface="Petrona Bold"/>
                <a:ea typeface="Petrona Bold" pitchFamily="34"/>
                <a:cs typeface="Petrona Bold" pitchFamily="34"/>
              </a:rPr>
              <a:t> </a:t>
            </a:r>
            <a:endParaRPr lang="en-US" sz="3875">
              <a:solidFill>
                <a:srgbClr val="ED7BAB"/>
              </a:solidFill>
              <a:latin typeface="Petrona Bold"/>
            </a:endParaRPr>
          </a:p>
        </p:txBody>
      </p:sp>
      <p:sp>
        <p:nvSpPr>
          <p:cNvPr id="3" name="Text 1">
            <a:extLst>
              <a:ext uri="{FF2B5EF4-FFF2-40B4-BE49-F238E27FC236}">
                <a16:creationId xmlns:a16="http://schemas.microsoft.com/office/drawing/2014/main" id="{BF8F362C-80BE-DC3B-145C-0CE50C6A0193}"/>
              </a:ext>
            </a:extLst>
          </p:cNvPr>
          <p:cNvSpPr/>
          <p:nvPr/>
        </p:nvSpPr>
        <p:spPr>
          <a:xfrm>
            <a:off x="229187" y="2336757"/>
            <a:ext cx="4857285" cy="694623"/>
          </a:xfrm>
          <a:prstGeom prst="rect">
            <a:avLst/>
          </a:prstGeom>
          <a:noFill/>
          <a:ln cap="flat">
            <a:noFill/>
            <a:prstDash val="solid"/>
          </a:ln>
        </p:spPr>
        <p:txBody>
          <a:bodyPr vert="horz" wrap="squar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kern="0" spc="-42">
                <a:solidFill>
                  <a:srgbClr val="FF8AAF"/>
                </a:solidFill>
                <a:latin typeface="Petrona Bold"/>
                <a:ea typeface="Calibri"/>
                <a:cs typeface="Calibri"/>
              </a:rPr>
              <a:t>Créer un script </a:t>
            </a:r>
            <a:r>
              <a:rPr lang="en-US" sz="2125" kern="0" spc="-42">
                <a:solidFill>
                  <a:srgbClr val="FF8AAF"/>
                </a:solidFill>
                <a:latin typeface="Petrona Bold"/>
                <a:ea typeface="Inter"/>
              </a:rPr>
              <a:t>ssh_mysql.py à la racine</a:t>
            </a:r>
            <a:endParaRPr lang="fr-FR" sz="1500">
              <a:solidFill>
                <a:srgbClr val="000000"/>
              </a:solidFill>
              <a:latin typeface="Petrona Bold"/>
              <a:ea typeface="Inter"/>
            </a:endParaRPr>
          </a:p>
        </p:txBody>
      </p:sp>
      <p:sp>
        <p:nvSpPr>
          <p:cNvPr id="4" name="Text 2">
            <a:extLst>
              <a:ext uri="{FF2B5EF4-FFF2-40B4-BE49-F238E27FC236}">
                <a16:creationId xmlns:a16="http://schemas.microsoft.com/office/drawing/2014/main" id="{E547FBD3-7443-FF97-7A75-28EAA8EED47B}"/>
              </a:ext>
            </a:extLst>
          </p:cNvPr>
          <p:cNvSpPr/>
          <p:nvPr/>
        </p:nvSpPr>
        <p:spPr>
          <a:xfrm>
            <a:off x="231861" y="2805380"/>
            <a:ext cx="4849993" cy="3574549"/>
          </a:xfrm>
          <a:prstGeom prst="rect">
            <a:avLst/>
          </a:prstGeom>
          <a:noFill/>
          <a:ln cap="flat">
            <a:noFill/>
            <a:prstDash val="solid"/>
          </a:ln>
        </p:spPr>
        <p:txBody>
          <a:bodyPr vert="horz" wrap="square" lIns="0" tIns="0" rIns="0" bIns="0" anchor="t" anchorCtr="0" compatLnSpc="1">
            <a:noAutofit/>
          </a:bodyPr>
          <a:lstStyle/>
          <a:p>
            <a:pPr defTabSz="761970">
              <a:defRPr sz="1800" b="0" i="0" u="none" strike="noStrike" kern="0" cap="none" spc="0" baseline="0">
                <a:solidFill>
                  <a:srgbClr val="000000"/>
                </a:solidFill>
                <a:uFillTx/>
              </a:defRPr>
            </a:pPr>
            <a:r>
              <a:rPr lang="en-US" sz="1583" kern="0" spc="-32">
                <a:solidFill>
                  <a:srgbClr val="F2F2F2"/>
                </a:solidFill>
                <a:latin typeface="Inter"/>
                <a:ea typeface="Calibri"/>
                <a:cs typeface="Calibri"/>
              </a:rPr>
              <a:t>Installation de la bibliothèque </a:t>
            </a:r>
            <a:r>
              <a:rPr lang="en-US" sz="1583" b="1" kern="0" spc="-32">
                <a:solidFill>
                  <a:srgbClr val="F2F2F2"/>
                </a:solidFill>
                <a:latin typeface="Inter"/>
                <a:ea typeface="Calibri"/>
                <a:cs typeface="Calibri"/>
              </a:rPr>
              <a:t>pymysql</a:t>
            </a:r>
            <a:r>
              <a:rPr lang="en-US" sz="1583" kern="0" spc="-32">
                <a:solidFill>
                  <a:srgbClr val="F2F2F2"/>
                </a:solidFill>
                <a:latin typeface="Inter"/>
                <a:ea typeface="Calibri"/>
                <a:cs typeface="Calibri"/>
              </a:rPr>
              <a:t> pour se connecter à la base de données après une connexion SSH.</a:t>
            </a:r>
            <a:endParaRPr lang="fr-FR" sz="1583">
              <a:solidFill>
                <a:srgbClr val="F2F2F2"/>
              </a:solidFill>
              <a:latin typeface="Inter"/>
              <a:ea typeface="Calibri"/>
              <a:cs typeface="Calibri"/>
            </a:endParaRPr>
          </a:p>
          <a:p>
            <a:pPr defTabSz="761970">
              <a:defRPr sz="1800" b="0" i="0" u="none" strike="noStrike" kern="0" cap="none" spc="0" baseline="0">
                <a:solidFill>
                  <a:srgbClr val="000000"/>
                </a:solidFill>
                <a:uFillTx/>
              </a:defRPr>
            </a:pPr>
            <a:endParaRPr lang="en-US" sz="1583" kern="0" spc="-32">
              <a:solidFill>
                <a:srgbClr val="F2F2F2"/>
              </a:solidFill>
              <a:latin typeface="Inter"/>
              <a:ea typeface="Calibri"/>
              <a:cs typeface="Calibri"/>
            </a:endParaRPr>
          </a:p>
          <a:p>
            <a:pPr defTabSz="761970">
              <a:defRPr sz="1800" b="0" i="0" u="none" strike="noStrike" kern="0" cap="none" spc="0" baseline="0">
                <a:solidFill>
                  <a:srgbClr val="000000"/>
                </a:solidFill>
                <a:uFillTx/>
              </a:defRPr>
            </a:pPr>
            <a:r>
              <a:rPr lang="en-US" sz="1583" kern="0" spc="-32">
                <a:solidFill>
                  <a:srgbClr val="F2F2F2"/>
                </a:solidFill>
                <a:latin typeface="Inter"/>
                <a:ea typeface="Calibri"/>
                <a:cs typeface="Calibri"/>
              </a:rPr>
              <a:t>Création du script pour vérifier l'accès à distance au serveur MariaDB :</a:t>
            </a:r>
            <a:endParaRPr lang="en-US" sz="1583">
              <a:solidFill>
                <a:srgbClr val="F2F2F2"/>
              </a:solidFill>
              <a:latin typeface="Inter"/>
              <a:ea typeface="Calibri"/>
              <a:cs typeface="Calibri"/>
            </a:endParaRPr>
          </a:p>
          <a:p>
            <a:pPr defTabSz="761970">
              <a:defRPr sz="1800" b="0" i="0" u="none" strike="noStrike" kern="0" cap="none" spc="0" baseline="0">
                <a:solidFill>
                  <a:srgbClr val="000000"/>
                </a:solidFill>
                <a:uFillTx/>
              </a:defRPr>
            </a:pPr>
            <a:endParaRPr lang="en-US" sz="1583" kern="0" spc="-32">
              <a:solidFill>
                <a:srgbClr val="F2F2F2"/>
              </a:solidFill>
              <a:latin typeface="Inter"/>
              <a:ea typeface="Calibri"/>
              <a:cs typeface="Calibri"/>
            </a:endParaRPr>
          </a:p>
          <a:p>
            <a:pPr marL="238115" indent="-238115" defTabSz="761970">
              <a:buSzPct val="100000"/>
              <a:buFont typeface="Arial"/>
              <a:buChar char="•"/>
              <a:defRPr sz="1800" b="0" i="0" u="none" strike="noStrike" kern="0" cap="none" spc="0" baseline="0">
                <a:solidFill>
                  <a:srgbClr val="000000"/>
                </a:solidFill>
                <a:uFillTx/>
              </a:defRPr>
            </a:pPr>
            <a:r>
              <a:rPr lang="en-US" sz="1583" kern="0" spc="-32">
                <a:solidFill>
                  <a:srgbClr val="F2F2F2"/>
                </a:solidFill>
                <a:latin typeface="Inter"/>
                <a:ea typeface="Calibri"/>
                <a:cs typeface="Calibri"/>
              </a:rPr>
              <a:t>Connexion au serveur MariaDB via SSH.</a:t>
            </a:r>
          </a:p>
          <a:p>
            <a:pPr marL="238115" indent="-238115" defTabSz="761970">
              <a:buSzPct val="100000"/>
              <a:buFont typeface="Arial"/>
              <a:buChar char="•"/>
              <a:defRPr sz="1800" b="0" i="0" u="none" strike="noStrike" kern="0" cap="none" spc="0" baseline="0">
                <a:solidFill>
                  <a:srgbClr val="000000"/>
                </a:solidFill>
                <a:uFillTx/>
              </a:defRPr>
            </a:pPr>
            <a:r>
              <a:rPr lang="en-US" sz="1583" kern="0" spc="-32">
                <a:solidFill>
                  <a:srgbClr val="F2F2F2"/>
                </a:solidFill>
                <a:latin typeface="Inter"/>
                <a:ea typeface="Calibri"/>
                <a:cs typeface="Calibri"/>
              </a:rPr>
              <a:t>Exécution de requêtes SQL pour tester l'accès.</a:t>
            </a:r>
          </a:p>
          <a:p>
            <a:pPr marL="238115" indent="-238115" defTabSz="761970">
              <a:buSzPct val="100000"/>
              <a:buFont typeface="Arial"/>
              <a:buChar char="•"/>
              <a:defRPr sz="1800" b="0" i="0" u="none" strike="noStrike" kern="0" cap="none" spc="0" baseline="0">
                <a:solidFill>
                  <a:srgbClr val="000000"/>
                </a:solidFill>
                <a:uFillTx/>
              </a:defRPr>
            </a:pPr>
            <a:r>
              <a:rPr lang="en-US" sz="1583" kern="0" spc="-32">
                <a:solidFill>
                  <a:srgbClr val="F2F2F2"/>
                </a:solidFill>
                <a:latin typeface="Inter"/>
                <a:ea typeface="Calibri"/>
                <a:cs typeface="Calibri"/>
              </a:rPr>
              <a:t>Affichage des résultats des requêtes.</a:t>
            </a:r>
          </a:p>
          <a:p>
            <a:pPr defTabSz="761970">
              <a:lnSpc>
                <a:spcPts val="2583"/>
              </a:lnSpc>
              <a:defRPr sz="1800" b="0" i="0" u="none" strike="noStrike" kern="0" cap="none" spc="0" baseline="0">
                <a:solidFill>
                  <a:srgbClr val="000000"/>
                </a:solidFill>
                <a:uFillTx/>
              </a:defRPr>
            </a:pPr>
            <a:endParaRPr lang="en-US" sz="1583" kern="0" spc="-32">
              <a:solidFill>
                <a:srgbClr val="F2F2F2"/>
              </a:solidFill>
              <a:latin typeface="Calibri"/>
              <a:ea typeface="Calibri"/>
              <a:cs typeface="Calibri"/>
            </a:endParaRPr>
          </a:p>
          <a:p>
            <a:pPr defTabSz="761970">
              <a:lnSpc>
                <a:spcPts val="2583"/>
              </a:lnSpc>
              <a:defRPr sz="1800" b="0" i="0" u="none" strike="noStrike" kern="0" cap="none" spc="0" baseline="0">
                <a:solidFill>
                  <a:srgbClr val="000000"/>
                </a:solidFill>
                <a:uFillTx/>
              </a:defRPr>
            </a:pPr>
            <a:endParaRPr lang="en-US" sz="1500">
              <a:solidFill>
                <a:srgbClr val="000000"/>
              </a:solidFill>
              <a:latin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F2F2F2"/>
              </a:solidFill>
              <a:latin typeface="Inter"/>
              <a:ea typeface="Calibri"/>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F2F2F2"/>
              </a:solidFill>
              <a:latin typeface="Inter"/>
              <a:ea typeface="Calibri"/>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F2F2F2"/>
              </a:solidFill>
              <a:latin typeface="Inter"/>
              <a:ea typeface="Calibri"/>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F2F2F2"/>
              </a:solidFill>
              <a:latin typeface="Inter"/>
              <a:ea typeface="Calibri"/>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F2F2F2"/>
              </a:solidFill>
              <a:latin typeface="Inter"/>
              <a:ea typeface="Calibri"/>
              <a:cs typeface="Calibri"/>
            </a:endParaRPr>
          </a:p>
          <a:p>
            <a:pPr defTabSz="761970">
              <a:defRPr sz="1800" b="0" i="0" u="none" strike="noStrike" kern="0" cap="none" spc="0" baseline="0">
                <a:solidFill>
                  <a:srgbClr val="000000"/>
                </a:solidFill>
                <a:uFillTx/>
              </a:defRPr>
            </a:pPr>
            <a:endParaRPr lang="en-US" sz="1583" kern="0" spc="-32">
              <a:solidFill>
                <a:srgbClr val="F2F2F2"/>
              </a:solidFill>
              <a:latin typeface="Inter"/>
              <a:ea typeface="Calibri"/>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F2F2F2"/>
              </a:solidFill>
              <a:latin typeface="Inter"/>
              <a:ea typeface="Calibri"/>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Calibri"/>
              <a:ea typeface="Calibri"/>
              <a:cs typeface="Calibri"/>
            </a:endParaRPr>
          </a:p>
        </p:txBody>
      </p:sp>
      <p:pic>
        <p:nvPicPr>
          <p:cNvPr id="5" name="Image 1" descr="Une image contenant texte, capture d’écran&#10;&#10;Description générée automatiquement">
            <a:extLst>
              <a:ext uri="{FF2B5EF4-FFF2-40B4-BE49-F238E27FC236}">
                <a16:creationId xmlns:a16="http://schemas.microsoft.com/office/drawing/2014/main" id="{88D95AF5-9A42-41B1-9ED1-3A31A552270F}"/>
              </a:ext>
            </a:extLst>
          </p:cNvPr>
          <p:cNvPicPr>
            <a:picLocks noChangeAspect="1"/>
          </p:cNvPicPr>
          <p:nvPr/>
        </p:nvPicPr>
        <p:blipFill>
          <a:blip r:embed="rId2"/>
          <a:stretch>
            <a:fillRect/>
          </a:stretch>
        </p:blipFill>
        <p:spPr>
          <a:xfrm>
            <a:off x="6091481" y="726589"/>
            <a:ext cx="6096000" cy="4592970"/>
          </a:xfrm>
          <a:prstGeom prst="rect">
            <a:avLst/>
          </a:prstGeom>
          <a:noFill/>
          <a:ln cap="flat">
            <a:noFill/>
          </a:ln>
        </p:spPr>
      </p:pic>
      <p:sp>
        <p:nvSpPr>
          <p:cNvPr id="6" name="Rectangle 3">
            <a:extLst>
              <a:ext uri="{FF2B5EF4-FFF2-40B4-BE49-F238E27FC236}">
                <a16:creationId xmlns:a16="http://schemas.microsoft.com/office/drawing/2014/main" id="{A4B169D0-A900-D1BB-EA40-CA99011657BA}"/>
              </a:ext>
            </a:extLst>
          </p:cNvPr>
          <p:cNvSpPr/>
          <p:nvPr/>
        </p:nvSpPr>
        <p:spPr>
          <a:xfrm>
            <a:off x="6254884" y="2685151"/>
            <a:ext cx="4131678" cy="317518"/>
          </a:xfrm>
          <a:prstGeom prst="rect">
            <a:avLst/>
          </a:prstGeom>
          <a:noFill/>
          <a:ln w="28575" cap="flat">
            <a:solidFill>
              <a:srgbClr val="00B050"/>
            </a:solidFill>
            <a:prstDash val="solid"/>
            <a:miter/>
          </a:ln>
        </p:spPr>
        <p:txBody>
          <a:bodyPr vert="horz" wrap="square" lIns="76200" tIns="38100" rIns="76200" bIns="38100" anchor="ctr" anchorCtr="1" compatLnSpc="1">
            <a:noAutofit/>
          </a:bodyPr>
          <a:lstStyle/>
          <a:p>
            <a:pPr algn="ctr" defTabSz="761970">
              <a:defRPr sz="1800" b="0" i="0" u="none" strike="noStrike" kern="0" cap="none" spc="0" baseline="0">
                <a:solidFill>
                  <a:srgbClr val="000000"/>
                </a:solidFill>
                <a:uFillTx/>
              </a:defRPr>
            </a:pPr>
            <a:endParaRPr lang="fr-FR" sz="1500">
              <a:solidFill>
                <a:srgbClr val="FFFFFF"/>
              </a:solidFill>
              <a:latin typeface="Calibri"/>
            </a:endParaRPr>
          </a:p>
        </p:txBody>
      </p:sp>
      <p:sp>
        <p:nvSpPr>
          <p:cNvPr id="7" name="Rectangle 5">
            <a:extLst>
              <a:ext uri="{FF2B5EF4-FFF2-40B4-BE49-F238E27FC236}">
                <a16:creationId xmlns:a16="http://schemas.microsoft.com/office/drawing/2014/main" id="{77F5DE22-0C72-6BB5-701B-130B859724F8}"/>
              </a:ext>
            </a:extLst>
          </p:cNvPr>
          <p:cNvSpPr/>
          <p:nvPr/>
        </p:nvSpPr>
        <p:spPr>
          <a:xfrm>
            <a:off x="6254885" y="3186189"/>
            <a:ext cx="5927079" cy="129631"/>
          </a:xfrm>
          <a:prstGeom prst="rect">
            <a:avLst/>
          </a:prstGeom>
          <a:noFill/>
          <a:ln w="28575" cap="flat">
            <a:solidFill>
              <a:srgbClr val="00B050"/>
            </a:solidFill>
            <a:prstDash val="solid"/>
            <a:miter/>
          </a:ln>
        </p:spPr>
        <p:txBody>
          <a:bodyPr vert="horz" wrap="square" lIns="76200" tIns="38100" rIns="76200" bIns="38100" anchor="ctr" anchorCtr="1" compatLnSpc="1">
            <a:noAutofit/>
          </a:bodyPr>
          <a:lstStyle/>
          <a:p>
            <a:pPr algn="ctr" defTabSz="761970">
              <a:defRPr sz="1800" b="0" i="0" u="none" strike="noStrike" kern="0" cap="none" spc="0" baseline="0">
                <a:solidFill>
                  <a:srgbClr val="000000"/>
                </a:solidFill>
                <a:uFillTx/>
              </a:defRPr>
            </a:pPr>
            <a:endParaRPr lang="fr-FR" sz="1500">
              <a:solidFill>
                <a:srgbClr val="FFFFFF"/>
              </a:solidFill>
              <a:latin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908E76B-66B7-A64B-00B2-A7EA8CE5E59D}"/>
              </a:ext>
            </a:extLst>
          </p:cNvPr>
          <p:cNvPicPr>
            <a:picLocks noChangeAspect="1"/>
          </p:cNvPicPr>
          <p:nvPr/>
        </p:nvPicPr>
        <p:blipFill>
          <a:blip r:embed="rId3"/>
          <a:stretch>
            <a:fillRect/>
          </a:stretch>
        </p:blipFill>
        <p:spPr>
          <a:xfrm>
            <a:off x="7620000" y="0"/>
            <a:ext cx="4572000" cy="6858000"/>
          </a:xfrm>
          <a:prstGeom prst="rect">
            <a:avLst/>
          </a:prstGeom>
          <a:noFill/>
          <a:ln cap="flat">
            <a:noFill/>
          </a:ln>
        </p:spPr>
      </p:pic>
      <p:sp>
        <p:nvSpPr>
          <p:cNvPr id="3" name="Text 0">
            <a:extLst>
              <a:ext uri="{FF2B5EF4-FFF2-40B4-BE49-F238E27FC236}">
                <a16:creationId xmlns:a16="http://schemas.microsoft.com/office/drawing/2014/main" id="{FBDEDFF3-F12F-FEDF-0C5A-E43405D43091}"/>
              </a:ext>
            </a:extLst>
          </p:cNvPr>
          <p:cNvSpPr/>
          <p:nvPr/>
        </p:nvSpPr>
        <p:spPr>
          <a:xfrm>
            <a:off x="661492" y="2205731"/>
            <a:ext cx="6297015" cy="1860651"/>
          </a:xfrm>
          <a:prstGeom prst="rect">
            <a:avLst/>
          </a:prstGeom>
          <a:noFill/>
          <a:ln cap="flat">
            <a:noFill/>
            <a:prstDash val="solid"/>
          </a:ln>
        </p:spPr>
        <p:txBody>
          <a:bodyPr vert="horz" wrap="square" lIns="0" tIns="0" rIns="0" bIns="0" anchor="t" anchorCtr="0" compatLnSpc="1">
            <a:noAutofit/>
          </a:bodyPr>
          <a:lstStyle/>
          <a:p>
            <a:pPr defTabSz="761970">
              <a:lnSpc>
                <a:spcPts val="4875"/>
              </a:lnSpc>
              <a:defRPr sz="1800" b="0" i="0" u="none" strike="noStrike" kern="0" cap="none" spc="0" baseline="0">
                <a:solidFill>
                  <a:srgbClr val="000000"/>
                </a:solidFill>
                <a:uFillTx/>
              </a:defRPr>
            </a:pPr>
            <a:r>
              <a:rPr lang="en-US" sz="3875" b="1" kern="0" spc="-78">
                <a:solidFill>
                  <a:srgbClr val="FF8AAF"/>
                </a:solidFill>
                <a:latin typeface="Petrona Bold" pitchFamily="34"/>
                <a:ea typeface="Petrona Bold" pitchFamily="34"/>
                <a:cs typeface="Petrona Bold" pitchFamily="34"/>
              </a:rPr>
              <a:t>job 06 - Récupération des erreurs d'accès et stockage dans la base SQL </a:t>
            </a:r>
            <a:endParaRPr lang="en-US" sz="3875">
              <a:solidFill>
                <a:srgbClr val="000000"/>
              </a:solidFill>
              <a:latin typeface="Calibri"/>
            </a:endParaRPr>
          </a:p>
        </p:txBody>
      </p:sp>
      <p:sp>
        <p:nvSpPr>
          <p:cNvPr id="4" name="Text 1">
            <a:extLst>
              <a:ext uri="{FF2B5EF4-FFF2-40B4-BE49-F238E27FC236}">
                <a16:creationId xmlns:a16="http://schemas.microsoft.com/office/drawing/2014/main" id="{FF044A93-B48B-984B-5D88-EEA0FD0E5E47}"/>
              </a:ext>
            </a:extLst>
          </p:cNvPr>
          <p:cNvSpPr/>
          <p:nvPr/>
        </p:nvSpPr>
        <p:spPr>
          <a:xfrm>
            <a:off x="661492" y="4349846"/>
            <a:ext cx="6297015" cy="302423"/>
          </a:xfrm>
          <a:prstGeom prst="rect">
            <a:avLst/>
          </a:prstGeom>
          <a:noFill/>
          <a:ln cap="flat">
            <a:noFill/>
            <a:prstDash val="solid"/>
          </a:ln>
        </p:spPr>
        <p:txBody>
          <a:bodyPr vert="horz" wrap="none" lIns="0" tIns="0" rIns="0" bIns="0" anchor="t" anchorCtr="0" compatLnSpc="1">
            <a:noAutofit/>
          </a:bodyPr>
          <a:lstStyle/>
          <a:p>
            <a:pPr defTabSz="761970">
              <a:lnSpc>
                <a:spcPts val="2375"/>
              </a:lnSpc>
              <a:defRPr sz="1800" b="0" i="0" u="none" strike="noStrike" kern="0" cap="none" spc="0" baseline="0">
                <a:solidFill>
                  <a:srgbClr val="000000"/>
                </a:solidFill>
                <a:uFillTx/>
              </a:defRPr>
            </a:pPr>
            <a:endParaRPr lang="en-US" sz="1458">
              <a:solidFill>
                <a:srgbClr val="000000"/>
              </a:solidFill>
              <a:latin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F3D0428E-80B4-F2EB-9FC5-6A89F905D0F6}"/>
              </a:ext>
            </a:extLst>
          </p:cNvPr>
          <p:cNvSpPr/>
          <p:nvPr/>
        </p:nvSpPr>
        <p:spPr>
          <a:xfrm>
            <a:off x="720028" y="647105"/>
            <a:ext cx="10751942" cy="1349967"/>
          </a:xfrm>
          <a:prstGeom prst="rect">
            <a:avLst/>
          </a:prstGeom>
          <a:noFill/>
          <a:ln cap="flat">
            <a:noFill/>
            <a:prstDash val="solid"/>
          </a:ln>
        </p:spPr>
        <p:txBody>
          <a:bodyPr vert="horz" wrap="square" lIns="0" tIns="0" rIns="0" bIns="0" anchor="t" anchorCtr="0" compatLnSpc="1">
            <a:noAutofit/>
          </a:bodyPr>
          <a:lstStyle/>
          <a:p>
            <a:pPr defTabSz="761970">
              <a:lnSpc>
                <a:spcPts val="5291"/>
              </a:lnSpc>
              <a:defRPr sz="1800" b="0" i="0" u="none" strike="noStrike" kern="0" cap="none" spc="0" baseline="0">
                <a:solidFill>
                  <a:srgbClr val="000000"/>
                </a:solidFill>
                <a:uFillTx/>
              </a:defRPr>
            </a:pPr>
            <a:r>
              <a:rPr lang="en-US" sz="4250" b="1" kern="0" spc="-85">
                <a:solidFill>
                  <a:srgbClr val="FF8AAF"/>
                </a:solidFill>
                <a:latin typeface="Petrona Bold" pitchFamily="34"/>
                <a:ea typeface="Petrona Bold" pitchFamily="34"/>
                <a:cs typeface="Petrona Bold" pitchFamily="34"/>
              </a:rPr>
              <a:t>Configuration du serveur sql pour récuperer les erreurs de logs</a:t>
            </a:r>
            <a:endParaRPr lang="en-US" sz="4250">
              <a:solidFill>
                <a:srgbClr val="000000"/>
              </a:solidFill>
              <a:latin typeface="Calibri"/>
            </a:endParaRPr>
          </a:p>
        </p:txBody>
      </p:sp>
      <p:sp>
        <p:nvSpPr>
          <p:cNvPr id="3" name="Text 1">
            <a:extLst>
              <a:ext uri="{FF2B5EF4-FFF2-40B4-BE49-F238E27FC236}">
                <a16:creationId xmlns:a16="http://schemas.microsoft.com/office/drawing/2014/main" id="{77321ABE-1CA3-B7A3-78CC-6DF6BB35D791}"/>
              </a:ext>
            </a:extLst>
          </p:cNvPr>
          <p:cNvSpPr/>
          <p:nvPr/>
        </p:nvSpPr>
        <p:spPr>
          <a:xfrm>
            <a:off x="720028" y="2511324"/>
            <a:ext cx="2311595" cy="675086"/>
          </a:xfrm>
          <a:prstGeom prst="rect">
            <a:avLst/>
          </a:prstGeom>
          <a:noFill/>
          <a:ln cap="flat">
            <a:noFill/>
            <a:prstDash val="solid"/>
          </a:ln>
        </p:spPr>
        <p:txBody>
          <a:bodyPr vert="horz" wrap="squar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pitchFamily="34"/>
                <a:ea typeface="Petrona Bold" pitchFamily="34"/>
                <a:cs typeface="Petrona Bold" pitchFamily="34"/>
              </a:rPr>
              <a:t>Création du répertoire</a:t>
            </a:r>
            <a:endParaRPr lang="en-US" sz="2125">
              <a:solidFill>
                <a:srgbClr val="000000"/>
              </a:solidFill>
              <a:latin typeface="Calibri"/>
            </a:endParaRPr>
          </a:p>
        </p:txBody>
      </p:sp>
      <p:sp>
        <p:nvSpPr>
          <p:cNvPr id="4" name="Text 2">
            <a:extLst>
              <a:ext uri="{FF2B5EF4-FFF2-40B4-BE49-F238E27FC236}">
                <a16:creationId xmlns:a16="http://schemas.microsoft.com/office/drawing/2014/main" id="{D49C1117-5B6B-FD8D-D620-AC3FF1E98ABD}"/>
              </a:ext>
            </a:extLst>
          </p:cNvPr>
          <p:cNvSpPr/>
          <p:nvPr/>
        </p:nvSpPr>
        <p:spPr>
          <a:xfrm>
            <a:off x="720028" y="3392088"/>
            <a:ext cx="2311595" cy="1646042"/>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pitchFamily="34"/>
                <a:ea typeface="Inter" pitchFamily="34"/>
                <a:cs typeface="Inter" pitchFamily="34"/>
              </a:rPr>
              <a:t>Créez le répertoire /var/log/mysql et modifiez sa propriété à "mysql" en utilisant la commande `chown`.</a:t>
            </a:r>
            <a:endParaRPr lang="en-US" sz="1583">
              <a:solidFill>
                <a:srgbClr val="000000"/>
              </a:solidFill>
              <a:latin typeface="Calibri"/>
            </a:endParaRPr>
          </a:p>
        </p:txBody>
      </p:sp>
      <p:sp>
        <p:nvSpPr>
          <p:cNvPr id="5" name="Text 3">
            <a:extLst>
              <a:ext uri="{FF2B5EF4-FFF2-40B4-BE49-F238E27FC236}">
                <a16:creationId xmlns:a16="http://schemas.microsoft.com/office/drawing/2014/main" id="{0C134BDE-07A0-2851-AF6F-6B54DEB718DB}"/>
              </a:ext>
            </a:extLst>
          </p:cNvPr>
          <p:cNvSpPr/>
          <p:nvPr/>
        </p:nvSpPr>
        <p:spPr>
          <a:xfrm>
            <a:off x="3539825" y="2511324"/>
            <a:ext cx="2311595" cy="337543"/>
          </a:xfrm>
          <a:prstGeom prst="rect">
            <a:avLst/>
          </a:prstGeom>
          <a:noFill/>
          <a:ln cap="flat">
            <a:noFill/>
            <a:prstDash val="solid"/>
          </a:ln>
        </p:spPr>
        <p:txBody>
          <a:bodyPr vert="horz" wrap="non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pitchFamily="34"/>
                <a:ea typeface="Petrona Bold" pitchFamily="34"/>
                <a:cs typeface="Petrona Bold" pitchFamily="34"/>
              </a:rPr>
              <a:t>Création du fichier</a:t>
            </a:r>
            <a:endParaRPr lang="en-US" sz="2125">
              <a:solidFill>
                <a:srgbClr val="000000"/>
              </a:solidFill>
              <a:latin typeface="Calibri"/>
            </a:endParaRPr>
          </a:p>
        </p:txBody>
      </p:sp>
      <p:sp>
        <p:nvSpPr>
          <p:cNvPr id="6" name="Text 4">
            <a:extLst>
              <a:ext uri="{FF2B5EF4-FFF2-40B4-BE49-F238E27FC236}">
                <a16:creationId xmlns:a16="http://schemas.microsoft.com/office/drawing/2014/main" id="{806C87F3-3121-90CD-2B20-B06E39B0DBD8}"/>
              </a:ext>
            </a:extLst>
          </p:cNvPr>
          <p:cNvSpPr/>
          <p:nvPr/>
        </p:nvSpPr>
        <p:spPr>
          <a:xfrm>
            <a:off x="3539825" y="3054545"/>
            <a:ext cx="2311595" cy="1975248"/>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pitchFamily="34"/>
                <a:ea typeface="Inter" pitchFamily="34"/>
                <a:cs typeface="Inter" pitchFamily="34"/>
              </a:rPr>
              <a:t>Créez le fichier "mysql.log" dans le répertoire /var/log/mysql et modifiez sa propriété à "mysql" en utilisant la commande `chown`.</a:t>
            </a:r>
            <a:endParaRPr lang="en-US" sz="1583">
              <a:solidFill>
                <a:srgbClr val="000000"/>
              </a:solidFill>
              <a:latin typeface="Calibri"/>
            </a:endParaRPr>
          </a:p>
        </p:txBody>
      </p:sp>
      <p:sp>
        <p:nvSpPr>
          <p:cNvPr id="7" name="Text 5">
            <a:extLst>
              <a:ext uri="{FF2B5EF4-FFF2-40B4-BE49-F238E27FC236}">
                <a16:creationId xmlns:a16="http://schemas.microsoft.com/office/drawing/2014/main" id="{B975087A-9C79-BF73-0B49-139D4F7431C0}"/>
              </a:ext>
            </a:extLst>
          </p:cNvPr>
          <p:cNvSpPr/>
          <p:nvPr/>
        </p:nvSpPr>
        <p:spPr>
          <a:xfrm>
            <a:off x="6359621" y="2511324"/>
            <a:ext cx="2311595" cy="675086"/>
          </a:xfrm>
          <a:prstGeom prst="rect">
            <a:avLst/>
          </a:prstGeom>
          <a:noFill/>
          <a:ln cap="flat">
            <a:noFill/>
            <a:prstDash val="solid"/>
          </a:ln>
        </p:spPr>
        <p:txBody>
          <a:bodyPr vert="horz" wrap="squar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pitchFamily="34"/>
                <a:ea typeface="Petrona Bold" pitchFamily="34"/>
                <a:cs typeface="Petrona Bold" pitchFamily="34"/>
              </a:rPr>
              <a:t>Décommenter les lignes</a:t>
            </a:r>
            <a:endParaRPr lang="en-US" sz="2125">
              <a:solidFill>
                <a:srgbClr val="000000"/>
              </a:solidFill>
              <a:latin typeface="Calibri"/>
            </a:endParaRPr>
          </a:p>
        </p:txBody>
      </p:sp>
      <p:sp>
        <p:nvSpPr>
          <p:cNvPr id="8" name="Text 6">
            <a:extLst>
              <a:ext uri="{FF2B5EF4-FFF2-40B4-BE49-F238E27FC236}">
                <a16:creationId xmlns:a16="http://schemas.microsoft.com/office/drawing/2014/main" id="{6299EE98-8665-5B50-2B62-A72FED9B89BB}"/>
              </a:ext>
            </a:extLst>
          </p:cNvPr>
          <p:cNvSpPr/>
          <p:nvPr/>
        </p:nvSpPr>
        <p:spPr>
          <a:xfrm>
            <a:off x="6359621" y="3392089"/>
            <a:ext cx="2311595" cy="1975248"/>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pitchFamily="34"/>
                <a:ea typeface="Inter" pitchFamily="34"/>
                <a:cs typeface="Inter" pitchFamily="34"/>
              </a:rPr>
              <a:t>Dans le fichier /etc/mysql/mariadb.conf.d/50-server-cnf, décommentez les lignes relatives à la journalisation</a:t>
            </a:r>
            <a:endParaRPr lang="en-US" sz="1583">
              <a:solidFill>
                <a:srgbClr val="000000"/>
              </a:solidFill>
              <a:latin typeface="Calibri"/>
            </a:endParaRPr>
          </a:p>
        </p:txBody>
      </p:sp>
      <p:pic>
        <p:nvPicPr>
          <p:cNvPr id="9" name="Image 0" descr="preencoded.png">
            <a:extLst>
              <a:ext uri="{FF2B5EF4-FFF2-40B4-BE49-F238E27FC236}">
                <a16:creationId xmlns:a16="http://schemas.microsoft.com/office/drawing/2014/main" id="{EB8054A2-526F-4406-FAB8-E936F9A3C467}"/>
              </a:ext>
            </a:extLst>
          </p:cNvPr>
          <p:cNvPicPr>
            <a:picLocks noChangeAspect="1"/>
          </p:cNvPicPr>
          <p:nvPr/>
        </p:nvPicPr>
        <p:blipFill>
          <a:blip r:embed="rId3"/>
          <a:stretch>
            <a:fillRect/>
          </a:stretch>
        </p:blipFill>
        <p:spPr>
          <a:xfrm>
            <a:off x="6359621" y="5598719"/>
            <a:ext cx="2068807" cy="287334"/>
          </a:xfrm>
          <a:prstGeom prst="rect">
            <a:avLst/>
          </a:prstGeom>
          <a:noFill/>
          <a:ln cap="flat">
            <a:noFill/>
          </a:ln>
        </p:spPr>
      </p:pic>
      <p:sp>
        <p:nvSpPr>
          <p:cNvPr id="10" name="Text 7">
            <a:extLst>
              <a:ext uri="{FF2B5EF4-FFF2-40B4-BE49-F238E27FC236}">
                <a16:creationId xmlns:a16="http://schemas.microsoft.com/office/drawing/2014/main" id="{D3C256C4-E68F-0CA6-31CD-6845CCE258A4}"/>
              </a:ext>
            </a:extLst>
          </p:cNvPr>
          <p:cNvSpPr/>
          <p:nvPr/>
        </p:nvSpPr>
        <p:spPr>
          <a:xfrm>
            <a:off x="9179418" y="2511324"/>
            <a:ext cx="2311595" cy="675086"/>
          </a:xfrm>
          <a:prstGeom prst="rect">
            <a:avLst/>
          </a:prstGeom>
          <a:noFill/>
          <a:ln cap="flat">
            <a:noFill/>
            <a:prstDash val="solid"/>
          </a:ln>
        </p:spPr>
        <p:txBody>
          <a:bodyPr vert="horz" wrap="squar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pitchFamily="34"/>
                <a:ea typeface="Petrona Bold" pitchFamily="34"/>
                <a:cs typeface="Petrona Bold" pitchFamily="34"/>
              </a:rPr>
              <a:t>Redémarrer MariaDB</a:t>
            </a:r>
            <a:endParaRPr lang="en-US" sz="2125">
              <a:solidFill>
                <a:srgbClr val="000000"/>
              </a:solidFill>
              <a:latin typeface="Calibri"/>
            </a:endParaRPr>
          </a:p>
        </p:txBody>
      </p:sp>
      <p:sp>
        <p:nvSpPr>
          <p:cNvPr id="11" name="Text 8">
            <a:extLst>
              <a:ext uri="{FF2B5EF4-FFF2-40B4-BE49-F238E27FC236}">
                <a16:creationId xmlns:a16="http://schemas.microsoft.com/office/drawing/2014/main" id="{9F41E13B-02ED-489D-3BBE-FABE3E484F87}"/>
              </a:ext>
            </a:extLst>
          </p:cNvPr>
          <p:cNvSpPr/>
          <p:nvPr/>
        </p:nvSpPr>
        <p:spPr>
          <a:xfrm>
            <a:off x="9179418" y="3392088"/>
            <a:ext cx="2311595" cy="2633662"/>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pitchFamily="34"/>
                <a:ea typeface="Inter" pitchFamily="34"/>
                <a:cs typeface="Inter" pitchFamily="34"/>
              </a:rPr>
              <a:t>Une fois les lignes décommentées, redémarrez MariaDB pour que les modifications prennent effet. Utilisez la commande `systemctl restart mariadb`.</a:t>
            </a:r>
            <a:endParaRPr lang="en-US" sz="1583">
              <a:solidFill>
                <a:srgbClr val="000000"/>
              </a:solidFill>
              <a:latin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D1AFC3CB-57E3-8C92-839A-09D6744F84C6}"/>
              </a:ext>
            </a:extLst>
          </p:cNvPr>
          <p:cNvSpPr/>
          <p:nvPr/>
        </p:nvSpPr>
        <p:spPr>
          <a:xfrm>
            <a:off x="720029" y="1777899"/>
            <a:ext cx="8713888" cy="540044"/>
          </a:xfrm>
          <a:prstGeom prst="rect">
            <a:avLst/>
          </a:prstGeom>
          <a:noFill/>
          <a:ln cap="flat">
            <a:noFill/>
            <a:prstDash val="solid"/>
          </a:ln>
        </p:spPr>
        <p:txBody>
          <a:bodyPr vert="horz" wrap="none" lIns="0" tIns="0" rIns="0" bIns="0" anchor="t" anchorCtr="0" compatLnSpc="1">
            <a:noAutofit/>
          </a:bodyPr>
          <a:lstStyle/>
          <a:p>
            <a:pPr defTabSz="761970">
              <a:lnSpc>
                <a:spcPts val="4250"/>
              </a:lnSpc>
              <a:defRPr sz="1800" b="0" i="0" u="none" strike="noStrike" kern="0" cap="none" spc="0" baseline="0">
                <a:solidFill>
                  <a:srgbClr val="000000"/>
                </a:solidFill>
                <a:uFillTx/>
              </a:defRPr>
            </a:pPr>
            <a:r>
              <a:rPr lang="en-US" sz="3375" b="1" kern="0" spc="-68">
                <a:solidFill>
                  <a:srgbClr val="FF8AAF"/>
                </a:solidFill>
                <a:latin typeface="Petrona Bold" pitchFamily="34"/>
                <a:ea typeface="Petrona Bold" pitchFamily="34"/>
                <a:cs typeface="Petrona Bold" pitchFamily="34"/>
              </a:rPr>
              <a:t>Création de la table de données dans MariaDB</a:t>
            </a:r>
            <a:endParaRPr lang="en-US" sz="3375">
              <a:solidFill>
                <a:srgbClr val="000000"/>
              </a:solidFill>
              <a:latin typeface="Calibri"/>
            </a:endParaRPr>
          </a:p>
        </p:txBody>
      </p:sp>
      <p:sp>
        <p:nvSpPr>
          <p:cNvPr id="3" name="Text 1">
            <a:extLst>
              <a:ext uri="{FF2B5EF4-FFF2-40B4-BE49-F238E27FC236}">
                <a16:creationId xmlns:a16="http://schemas.microsoft.com/office/drawing/2014/main" id="{282D2CED-460E-4077-B6CE-525A682523D9}"/>
              </a:ext>
            </a:extLst>
          </p:cNvPr>
          <p:cNvSpPr/>
          <p:nvPr/>
        </p:nvSpPr>
        <p:spPr>
          <a:xfrm>
            <a:off x="720029" y="2734467"/>
            <a:ext cx="3887091" cy="1646042"/>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pitchFamily="34"/>
                <a:ea typeface="Inter" pitchFamily="34"/>
                <a:cs typeface="Inter" pitchFamily="34"/>
              </a:rPr>
              <a:t>La table de données est conçue pour stocker les informations sur les erreurs d'accès. Il est important d'avoir un format standardisé pour faciliter la récupération et l'analyse des erreurs.</a:t>
            </a:r>
            <a:endParaRPr lang="en-US" sz="1583">
              <a:solidFill>
                <a:srgbClr val="000000"/>
              </a:solidFill>
              <a:latin typeface="Calibri"/>
            </a:endParaRPr>
          </a:p>
        </p:txBody>
      </p:sp>
      <p:sp>
        <p:nvSpPr>
          <p:cNvPr id="4" name="Text 2">
            <a:extLst>
              <a:ext uri="{FF2B5EF4-FFF2-40B4-BE49-F238E27FC236}">
                <a16:creationId xmlns:a16="http://schemas.microsoft.com/office/drawing/2014/main" id="{C70920BB-A690-6AA7-063E-E9740B13F088}"/>
              </a:ext>
            </a:extLst>
          </p:cNvPr>
          <p:cNvSpPr/>
          <p:nvPr/>
        </p:nvSpPr>
        <p:spPr>
          <a:xfrm>
            <a:off x="720029" y="4565652"/>
            <a:ext cx="3887091" cy="329207"/>
          </a:xfrm>
          <a:prstGeom prst="rect">
            <a:avLst/>
          </a:prstGeom>
          <a:noFill/>
          <a:ln cap="flat">
            <a:noFill/>
            <a:prstDash val="solid"/>
          </a:ln>
        </p:spPr>
        <p:txBody>
          <a:bodyPr vert="horz" wrap="none" lIns="0" tIns="0" rIns="0" bIns="0" anchor="t" anchorCtr="0" compatLnSpc="1">
            <a:noAutofit/>
          </a:bodyPr>
          <a:lstStyle/>
          <a:p>
            <a:pPr defTabSz="761970">
              <a:lnSpc>
                <a:spcPts val="2583"/>
              </a:lnSpc>
              <a:defRPr sz="1800" b="0" i="0" u="none" strike="noStrike" kern="0" cap="none" spc="0" baseline="0">
                <a:solidFill>
                  <a:srgbClr val="000000"/>
                </a:solidFill>
                <a:uFillTx/>
              </a:defRPr>
            </a:pPr>
            <a:endParaRPr lang="en-US" sz="1583">
              <a:solidFill>
                <a:srgbClr val="000000"/>
              </a:solidFill>
              <a:latin typeface="Calibri"/>
            </a:endParaRPr>
          </a:p>
        </p:txBody>
      </p:sp>
      <p:pic>
        <p:nvPicPr>
          <p:cNvPr id="5" name="Image 0" descr="preencoded.png">
            <a:extLst>
              <a:ext uri="{FF2B5EF4-FFF2-40B4-BE49-F238E27FC236}">
                <a16:creationId xmlns:a16="http://schemas.microsoft.com/office/drawing/2014/main" id="{7BFC2C92-3C2E-3D8B-E41D-68E6298B1F0E}"/>
              </a:ext>
            </a:extLst>
          </p:cNvPr>
          <p:cNvPicPr>
            <a:picLocks noChangeAspect="1"/>
          </p:cNvPicPr>
          <p:nvPr/>
        </p:nvPicPr>
        <p:blipFill>
          <a:blip r:embed="rId3"/>
          <a:stretch>
            <a:fillRect/>
          </a:stretch>
        </p:blipFill>
        <p:spPr>
          <a:xfrm>
            <a:off x="5115321" y="2880718"/>
            <a:ext cx="6362898" cy="1867890"/>
          </a:xfrm>
          <a:prstGeom prst="rect">
            <a:avLst/>
          </a:prstGeom>
          <a:noFill/>
          <a:ln cap="flat">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A6EFC3D-99A7-AEBA-FA74-8FB8A883F99B}"/>
              </a:ext>
            </a:extLst>
          </p:cNvPr>
          <p:cNvPicPr>
            <a:picLocks noChangeAspect="1"/>
          </p:cNvPicPr>
          <p:nvPr/>
        </p:nvPicPr>
        <p:blipFill>
          <a:blip r:embed="rId3"/>
          <a:stretch>
            <a:fillRect/>
          </a:stretch>
        </p:blipFill>
        <p:spPr>
          <a:xfrm>
            <a:off x="7620000" y="0"/>
            <a:ext cx="4572000" cy="6858000"/>
          </a:xfrm>
          <a:prstGeom prst="rect">
            <a:avLst/>
          </a:prstGeom>
          <a:noFill/>
          <a:ln cap="flat">
            <a:noFill/>
          </a:ln>
        </p:spPr>
      </p:pic>
      <p:sp>
        <p:nvSpPr>
          <p:cNvPr id="3" name="Text 0">
            <a:extLst>
              <a:ext uri="{FF2B5EF4-FFF2-40B4-BE49-F238E27FC236}">
                <a16:creationId xmlns:a16="http://schemas.microsoft.com/office/drawing/2014/main" id="{E2CE92E0-9947-A858-8F1A-6B99FA550EF0}"/>
              </a:ext>
            </a:extLst>
          </p:cNvPr>
          <p:cNvSpPr/>
          <p:nvPr/>
        </p:nvSpPr>
        <p:spPr>
          <a:xfrm>
            <a:off x="720028" y="1834552"/>
            <a:ext cx="6179942" cy="1080097"/>
          </a:xfrm>
          <a:prstGeom prst="rect">
            <a:avLst/>
          </a:prstGeom>
          <a:noFill/>
          <a:ln cap="flat">
            <a:noFill/>
            <a:prstDash val="solid"/>
          </a:ln>
        </p:spPr>
        <p:txBody>
          <a:bodyPr vert="horz" wrap="square" lIns="0" tIns="0" rIns="0" bIns="0" anchor="t" anchorCtr="0" compatLnSpc="1">
            <a:noAutofit/>
          </a:bodyPr>
          <a:lstStyle/>
          <a:p>
            <a:pPr defTabSz="761970">
              <a:lnSpc>
                <a:spcPts val="4250"/>
              </a:lnSpc>
              <a:defRPr sz="1800" b="0" i="0" u="none" strike="noStrike" kern="0" cap="none" spc="0" baseline="0">
                <a:solidFill>
                  <a:srgbClr val="000000"/>
                </a:solidFill>
                <a:uFillTx/>
              </a:defRPr>
            </a:pPr>
            <a:r>
              <a:rPr lang="en-US" sz="3375" b="1" kern="0" spc="-68">
                <a:solidFill>
                  <a:srgbClr val="FF8AAF"/>
                </a:solidFill>
                <a:latin typeface="Petrona Bold" pitchFamily="34"/>
                <a:ea typeface="Petrona Bold" pitchFamily="34"/>
                <a:cs typeface="Petrona Bold" pitchFamily="34"/>
              </a:rPr>
              <a:t>Script de récupération des erreurs d'accès</a:t>
            </a:r>
            <a:endParaRPr lang="en-US" sz="3375">
              <a:solidFill>
                <a:srgbClr val="000000"/>
              </a:solidFill>
              <a:latin typeface="Calibri"/>
            </a:endParaRPr>
          </a:p>
        </p:txBody>
      </p:sp>
      <p:sp>
        <p:nvSpPr>
          <p:cNvPr id="4" name="Text 1">
            <a:extLst>
              <a:ext uri="{FF2B5EF4-FFF2-40B4-BE49-F238E27FC236}">
                <a16:creationId xmlns:a16="http://schemas.microsoft.com/office/drawing/2014/main" id="{AF36799F-8BEA-D232-3079-FEF754FBFBEB}"/>
              </a:ext>
            </a:extLst>
          </p:cNvPr>
          <p:cNvSpPr/>
          <p:nvPr/>
        </p:nvSpPr>
        <p:spPr>
          <a:xfrm>
            <a:off x="720028" y="3146031"/>
            <a:ext cx="6179942" cy="658413"/>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pitchFamily="34"/>
                <a:ea typeface="Inter" pitchFamily="34"/>
                <a:cs typeface="Inter" pitchFamily="34"/>
              </a:rPr>
              <a:t>Le script permet de récupérer les tentatives de connexion échouées dans le fichier de log /var/log/mysql/mysql.log.</a:t>
            </a:r>
            <a:endParaRPr lang="en-US" sz="1583">
              <a:solidFill>
                <a:srgbClr val="000000"/>
              </a:solidFill>
              <a:latin typeface="Calibri"/>
            </a:endParaRPr>
          </a:p>
        </p:txBody>
      </p:sp>
      <p:sp>
        <p:nvSpPr>
          <p:cNvPr id="5" name="Text 2">
            <a:extLst>
              <a:ext uri="{FF2B5EF4-FFF2-40B4-BE49-F238E27FC236}">
                <a16:creationId xmlns:a16="http://schemas.microsoft.com/office/drawing/2014/main" id="{F58BC239-CBB6-5538-2C58-EC618C0D5E31}"/>
              </a:ext>
            </a:extLst>
          </p:cNvPr>
          <p:cNvSpPr/>
          <p:nvPr/>
        </p:nvSpPr>
        <p:spPr>
          <a:xfrm>
            <a:off x="720028" y="4035818"/>
            <a:ext cx="6179942" cy="987620"/>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pitchFamily="34"/>
                <a:ea typeface="Inter" pitchFamily="34"/>
                <a:cs typeface="Inter" pitchFamily="34"/>
              </a:rPr>
              <a:t>Ensuite, les erreurs d’accès sont enregistrées dans la table “access_logs” qui est située dans la base de donnée “DB_access”.</a:t>
            </a:r>
            <a:endParaRPr lang="en-US" sz="1583">
              <a:solidFill>
                <a:srgbClr val="000000"/>
              </a:solidFill>
              <a:latin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918F5E4D-50B5-5D84-61A7-A0C774F9976F}"/>
              </a:ext>
            </a:extLst>
          </p:cNvPr>
          <p:cNvSpPr/>
          <p:nvPr/>
        </p:nvSpPr>
        <p:spPr>
          <a:xfrm>
            <a:off x="720029" y="1116704"/>
            <a:ext cx="6699054" cy="540044"/>
          </a:xfrm>
          <a:prstGeom prst="rect">
            <a:avLst/>
          </a:prstGeom>
          <a:noFill/>
          <a:ln cap="flat">
            <a:noFill/>
            <a:prstDash val="solid"/>
          </a:ln>
        </p:spPr>
        <p:txBody>
          <a:bodyPr vert="horz" wrap="none" lIns="0" tIns="0" rIns="0" bIns="0" anchor="t" anchorCtr="0" compatLnSpc="1">
            <a:noAutofit/>
          </a:bodyPr>
          <a:lstStyle/>
          <a:p>
            <a:pPr defTabSz="761970">
              <a:lnSpc>
                <a:spcPts val="4250"/>
              </a:lnSpc>
              <a:defRPr sz="1800" b="0" i="0" u="none" strike="noStrike" kern="0" cap="none" spc="0" baseline="0">
                <a:solidFill>
                  <a:srgbClr val="000000"/>
                </a:solidFill>
                <a:uFillTx/>
              </a:defRPr>
            </a:pPr>
            <a:r>
              <a:rPr lang="en-US" sz="3375" b="1" kern="0" spc="-68">
                <a:solidFill>
                  <a:srgbClr val="FF8AAF"/>
                </a:solidFill>
                <a:latin typeface="Petrona Bold" pitchFamily="34"/>
                <a:ea typeface="Petrona Bold" pitchFamily="34"/>
                <a:cs typeface="Petrona Bold" pitchFamily="34"/>
              </a:rPr>
              <a:t>Explication de l'utilisation du regex</a:t>
            </a:r>
            <a:endParaRPr lang="en-US" sz="3375">
              <a:solidFill>
                <a:srgbClr val="000000"/>
              </a:solidFill>
              <a:latin typeface="Calibri"/>
            </a:endParaRPr>
          </a:p>
        </p:txBody>
      </p:sp>
      <p:sp>
        <p:nvSpPr>
          <p:cNvPr id="3" name="Text 1">
            <a:extLst>
              <a:ext uri="{FF2B5EF4-FFF2-40B4-BE49-F238E27FC236}">
                <a16:creationId xmlns:a16="http://schemas.microsoft.com/office/drawing/2014/main" id="{377BF39A-22CA-FD64-8EB4-70CDBCA1526B}"/>
              </a:ext>
            </a:extLst>
          </p:cNvPr>
          <p:cNvSpPr/>
          <p:nvPr/>
        </p:nvSpPr>
        <p:spPr>
          <a:xfrm>
            <a:off x="720028" y="2068212"/>
            <a:ext cx="10751942" cy="329207"/>
          </a:xfrm>
          <a:prstGeom prst="rect">
            <a:avLst/>
          </a:prstGeom>
          <a:noFill/>
          <a:ln cap="flat">
            <a:noFill/>
            <a:prstDash val="solid"/>
          </a:ln>
        </p:spPr>
        <p:txBody>
          <a:bodyPr vert="horz" wrap="non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b="1" kern="0" spc="-32">
                <a:solidFill>
                  <a:srgbClr val="E0D6DE"/>
                </a:solidFill>
                <a:latin typeface="Inter" pitchFamily="34"/>
                <a:ea typeface="Inter" pitchFamily="34"/>
                <a:cs typeface="Inter" pitchFamily="34"/>
              </a:rPr>
              <a:t>La bibliothèque RE</a:t>
            </a:r>
            <a:r>
              <a:rPr lang="en-US" sz="1583" kern="0" spc="-32">
                <a:solidFill>
                  <a:srgbClr val="E0D6DE"/>
                </a:solidFill>
                <a:latin typeface="Inter" pitchFamily="34"/>
                <a:ea typeface="Inter" pitchFamily="34"/>
                <a:cs typeface="Inter" pitchFamily="34"/>
              </a:rPr>
              <a:t> : permet de manipuler des chaînes de caractères à l'aide d’expression régulière . </a:t>
            </a:r>
            <a:endParaRPr lang="en-US" sz="1583">
              <a:solidFill>
                <a:srgbClr val="000000"/>
              </a:solidFill>
              <a:latin typeface="Calibri"/>
            </a:endParaRPr>
          </a:p>
        </p:txBody>
      </p:sp>
      <p:sp>
        <p:nvSpPr>
          <p:cNvPr id="4" name="Text 2">
            <a:extLst>
              <a:ext uri="{FF2B5EF4-FFF2-40B4-BE49-F238E27FC236}">
                <a16:creationId xmlns:a16="http://schemas.microsoft.com/office/drawing/2014/main" id="{B4F71286-0152-CCA0-5DF3-28D26FF5CA5A}"/>
              </a:ext>
            </a:extLst>
          </p:cNvPr>
          <p:cNvSpPr/>
          <p:nvPr/>
        </p:nvSpPr>
        <p:spPr>
          <a:xfrm>
            <a:off x="720028" y="2834479"/>
            <a:ext cx="4799312" cy="337543"/>
          </a:xfrm>
          <a:prstGeom prst="rect">
            <a:avLst/>
          </a:prstGeom>
          <a:noFill/>
          <a:ln cap="flat">
            <a:noFill/>
            <a:prstDash val="solid"/>
          </a:ln>
        </p:spPr>
        <p:txBody>
          <a:bodyPr vert="horz" wrap="non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pitchFamily="34"/>
                <a:ea typeface="Petrona Bold" pitchFamily="34"/>
                <a:cs typeface="Petrona Bold" pitchFamily="34"/>
              </a:rPr>
              <a:t>Fonction principal de la bibliothèque RE</a:t>
            </a:r>
            <a:endParaRPr lang="en-US" sz="2125">
              <a:solidFill>
                <a:srgbClr val="000000"/>
              </a:solidFill>
              <a:latin typeface="Calibri"/>
            </a:endParaRPr>
          </a:p>
        </p:txBody>
      </p:sp>
      <p:sp>
        <p:nvSpPr>
          <p:cNvPr id="5" name="Text 3">
            <a:extLst>
              <a:ext uri="{FF2B5EF4-FFF2-40B4-BE49-F238E27FC236}">
                <a16:creationId xmlns:a16="http://schemas.microsoft.com/office/drawing/2014/main" id="{61C1D50D-38EE-606F-F3F2-F8B8E50A31C0}"/>
              </a:ext>
            </a:extLst>
          </p:cNvPr>
          <p:cNvSpPr/>
          <p:nvPr/>
        </p:nvSpPr>
        <p:spPr>
          <a:xfrm>
            <a:off x="720029" y="3377702"/>
            <a:ext cx="5125044" cy="1316629"/>
          </a:xfrm>
          <a:prstGeom prst="rect">
            <a:avLst/>
          </a:prstGeom>
          <a:noFill/>
          <a:ln cap="flat">
            <a:noFill/>
            <a:prstDash val="solid"/>
          </a:ln>
        </p:spPr>
        <p:txBody>
          <a:bodyPr vert="horz" wrap="square" lIns="0" tIns="0" rIns="0" bIns="0" anchor="t" anchorCtr="0" compatLnSpc="1">
            <a:noAutofit/>
          </a:bodyPr>
          <a:lstStyle/>
          <a:p>
            <a:pPr defTabSz="761970">
              <a:lnSpc>
                <a:spcPts val="2042"/>
              </a:lnSpc>
              <a:defRPr sz="1800" b="0" i="0" u="none" strike="noStrike" kern="0" cap="none" spc="0" baseline="0">
                <a:solidFill>
                  <a:srgbClr val="000000"/>
                </a:solidFill>
                <a:uFillTx/>
              </a:defRPr>
            </a:pPr>
            <a:r>
              <a:rPr lang="en-US" sz="1292" b="1" kern="0" spc="-32">
                <a:solidFill>
                  <a:srgbClr val="E0D6DE"/>
                </a:solidFill>
                <a:latin typeface="Inter" pitchFamily="34"/>
                <a:ea typeface="Inter" pitchFamily="34"/>
                <a:cs typeface="Inter" pitchFamily="34"/>
              </a:rPr>
              <a:t>re.match()</a:t>
            </a:r>
            <a:r>
              <a:rPr lang="en-US" sz="1292" kern="0" spc="-32">
                <a:solidFill>
                  <a:srgbClr val="E0D6DE"/>
                </a:solidFill>
                <a:latin typeface="Inter" pitchFamily="34"/>
                <a:ea typeface="Inter" pitchFamily="34"/>
                <a:cs typeface="Inter" pitchFamily="34"/>
              </a:rPr>
              <a:t> : Vérifie si un motif correspond au début d'une chaîne. </a:t>
            </a:r>
            <a:r>
              <a:rPr lang="en-US" sz="1292" b="1" kern="0" spc="-32">
                <a:solidFill>
                  <a:srgbClr val="E0D6DE"/>
                </a:solidFill>
                <a:latin typeface="Inter" pitchFamily="34"/>
                <a:ea typeface="Inter" pitchFamily="34"/>
                <a:cs typeface="Inter" pitchFamily="34"/>
              </a:rPr>
              <a:t>​re.search​()</a:t>
            </a:r>
            <a:r>
              <a:rPr lang="en-US" sz="1292" kern="0" spc="-32">
                <a:solidFill>
                  <a:srgbClr val="E0D6DE"/>
                </a:solidFill>
                <a:latin typeface="Inter" pitchFamily="34"/>
                <a:ea typeface="Inter" pitchFamily="34"/>
                <a:cs typeface="Inter" pitchFamily="34"/>
              </a:rPr>
              <a:t> : Recherche un motif n'importe où dans la chaîne. </a:t>
            </a:r>
            <a:r>
              <a:rPr lang="en-US" sz="1292" b="1" kern="0" spc="-32">
                <a:solidFill>
                  <a:srgbClr val="E0D6DE"/>
                </a:solidFill>
                <a:latin typeface="Inter" pitchFamily="34"/>
                <a:ea typeface="Inter" pitchFamily="34"/>
                <a:cs typeface="Inter" pitchFamily="34"/>
              </a:rPr>
              <a:t>re.findall()</a:t>
            </a:r>
            <a:r>
              <a:rPr lang="en-US" sz="1292" kern="0" spc="-32">
                <a:solidFill>
                  <a:srgbClr val="E0D6DE"/>
                </a:solidFill>
                <a:latin typeface="Inter" pitchFamily="34"/>
                <a:ea typeface="Inter" pitchFamily="34"/>
                <a:cs typeface="Inter" pitchFamily="34"/>
              </a:rPr>
              <a:t> : Trouve toutes les occurrences d'un motif. </a:t>
            </a:r>
            <a:r>
              <a:rPr lang="en-US" sz="1292" b="1" kern="0" spc="-32">
                <a:solidFill>
                  <a:srgbClr val="E0D6DE"/>
                </a:solidFill>
                <a:latin typeface="Inter" pitchFamily="34"/>
                <a:ea typeface="Inter" pitchFamily="34"/>
                <a:cs typeface="Inter" pitchFamily="34"/>
              </a:rPr>
              <a:t>re.sub()</a:t>
            </a:r>
            <a:r>
              <a:rPr lang="en-US" sz="1292" kern="0" spc="-32">
                <a:solidFill>
                  <a:srgbClr val="E0D6DE"/>
                </a:solidFill>
                <a:latin typeface="Inter" pitchFamily="34"/>
                <a:ea typeface="Inter" pitchFamily="34"/>
                <a:cs typeface="Inter" pitchFamily="34"/>
              </a:rPr>
              <a:t> : Remplace un motif par une autre chaîne. </a:t>
            </a:r>
            <a:r>
              <a:rPr lang="en-US" sz="1292" b="1" kern="0" spc="-32">
                <a:solidFill>
                  <a:srgbClr val="E0D6DE"/>
                </a:solidFill>
                <a:latin typeface="Inter" pitchFamily="34"/>
                <a:ea typeface="Inter" pitchFamily="34"/>
                <a:cs typeface="Inter" pitchFamily="34"/>
              </a:rPr>
              <a:t>re.split()</a:t>
            </a:r>
            <a:r>
              <a:rPr lang="en-US" sz="1292" kern="0" spc="-32">
                <a:solidFill>
                  <a:srgbClr val="E0D6DE"/>
                </a:solidFill>
                <a:latin typeface="Inter" pitchFamily="34"/>
                <a:ea typeface="Inter" pitchFamily="34"/>
                <a:cs typeface="Inter" pitchFamily="34"/>
              </a:rPr>
              <a:t> : Divise une chaîne selon les occurrences d'un motif.</a:t>
            </a:r>
            <a:endParaRPr lang="en-US" sz="1292">
              <a:solidFill>
                <a:srgbClr val="000000"/>
              </a:solidFill>
              <a:latin typeface="Calibri"/>
            </a:endParaRPr>
          </a:p>
        </p:txBody>
      </p:sp>
      <p:sp>
        <p:nvSpPr>
          <p:cNvPr id="6" name="Text 4">
            <a:extLst>
              <a:ext uri="{FF2B5EF4-FFF2-40B4-BE49-F238E27FC236}">
                <a16:creationId xmlns:a16="http://schemas.microsoft.com/office/drawing/2014/main" id="{AF453169-736A-2A77-A5DE-6052470BFB01}"/>
              </a:ext>
            </a:extLst>
          </p:cNvPr>
          <p:cNvSpPr/>
          <p:nvPr/>
        </p:nvSpPr>
        <p:spPr>
          <a:xfrm>
            <a:off x="6353274" y="2834479"/>
            <a:ext cx="4639269" cy="337543"/>
          </a:xfrm>
          <a:prstGeom prst="rect">
            <a:avLst/>
          </a:prstGeom>
          <a:noFill/>
          <a:ln cap="flat">
            <a:noFill/>
            <a:prstDash val="solid"/>
          </a:ln>
        </p:spPr>
        <p:txBody>
          <a:bodyPr vert="horz" wrap="non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pitchFamily="34"/>
                <a:ea typeface="Petrona Bold" pitchFamily="34"/>
                <a:cs typeface="Petrona Bold" pitchFamily="34"/>
              </a:rPr>
              <a:t>L'expression réguliere pour notre script</a:t>
            </a:r>
            <a:endParaRPr lang="en-US" sz="2125">
              <a:solidFill>
                <a:srgbClr val="000000"/>
              </a:solidFill>
              <a:latin typeface="Calibri"/>
            </a:endParaRPr>
          </a:p>
        </p:txBody>
      </p:sp>
      <p:sp>
        <p:nvSpPr>
          <p:cNvPr id="7" name="Text 5">
            <a:extLst>
              <a:ext uri="{FF2B5EF4-FFF2-40B4-BE49-F238E27FC236}">
                <a16:creationId xmlns:a16="http://schemas.microsoft.com/office/drawing/2014/main" id="{C68B595C-3DB9-C928-0A2B-FDEE1A4129EB}"/>
              </a:ext>
            </a:extLst>
          </p:cNvPr>
          <p:cNvSpPr/>
          <p:nvPr/>
        </p:nvSpPr>
        <p:spPr>
          <a:xfrm>
            <a:off x="6353274" y="3377702"/>
            <a:ext cx="5125044" cy="263324"/>
          </a:xfrm>
          <a:prstGeom prst="rect">
            <a:avLst/>
          </a:prstGeom>
          <a:noFill/>
          <a:ln cap="flat">
            <a:noFill/>
            <a:prstDash val="solid"/>
          </a:ln>
        </p:spPr>
        <p:txBody>
          <a:bodyPr vert="horz" wrap="none" lIns="0" tIns="0" rIns="0" bIns="0" anchor="t" anchorCtr="0" compatLnSpc="1">
            <a:noAutofit/>
          </a:bodyPr>
          <a:lstStyle/>
          <a:p>
            <a:pPr defTabSz="761970">
              <a:lnSpc>
                <a:spcPts val="2042"/>
              </a:lnSpc>
              <a:defRPr sz="1800" b="0" i="0" u="none" strike="noStrike" kern="0" cap="none" spc="0" baseline="0">
                <a:solidFill>
                  <a:srgbClr val="000000"/>
                </a:solidFill>
                <a:uFillTx/>
              </a:defRPr>
            </a:pPr>
            <a:r>
              <a:rPr lang="en-US" sz="1292" kern="0" spc="-32">
                <a:solidFill>
                  <a:srgbClr val="E0D6DE"/>
                </a:solidFill>
                <a:latin typeface="Inter" pitchFamily="34"/>
                <a:ea typeface="Inter" pitchFamily="34"/>
                <a:cs typeface="Inter" pitchFamily="34"/>
              </a:rPr>
              <a:t>L'expression réguliere nous permet d'aller récuperer :</a:t>
            </a:r>
            <a:endParaRPr lang="en-US" sz="1292">
              <a:solidFill>
                <a:srgbClr val="000000"/>
              </a:solidFill>
              <a:latin typeface="Calibri"/>
            </a:endParaRPr>
          </a:p>
        </p:txBody>
      </p:sp>
      <p:sp>
        <p:nvSpPr>
          <p:cNvPr id="8" name="Text 6">
            <a:extLst>
              <a:ext uri="{FF2B5EF4-FFF2-40B4-BE49-F238E27FC236}">
                <a16:creationId xmlns:a16="http://schemas.microsoft.com/office/drawing/2014/main" id="{BA8530DD-E8E2-BF41-779A-0F28986050D7}"/>
              </a:ext>
            </a:extLst>
          </p:cNvPr>
          <p:cNvSpPr/>
          <p:nvPr/>
        </p:nvSpPr>
        <p:spPr>
          <a:xfrm>
            <a:off x="6616598" y="3826170"/>
            <a:ext cx="4861720" cy="263324"/>
          </a:xfrm>
          <a:prstGeom prst="rect">
            <a:avLst/>
          </a:prstGeom>
          <a:noFill/>
          <a:ln cap="flat">
            <a:noFill/>
            <a:prstDash val="solid"/>
          </a:ln>
        </p:spPr>
        <p:txBody>
          <a:bodyPr vert="horz" wrap="none" lIns="0" tIns="0" rIns="0" bIns="0" anchor="t" anchorCtr="0" compatLnSpc="1">
            <a:noAutofit/>
          </a:bodyPr>
          <a:lstStyle/>
          <a:p>
            <a:pPr marL="285739" indent="-285739" defTabSz="761970">
              <a:lnSpc>
                <a:spcPts val="2042"/>
              </a:lnSpc>
              <a:buSzPct val="100000"/>
              <a:buFont typeface="Calibri Light"/>
              <a:buAutoNum type="arabicPeriod"/>
              <a:defRPr sz="1800" b="0" i="0" u="none" strike="noStrike" kern="0" cap="none" spc="0" baseline="0">
                <a:solidFill>
                  <a:srgbClr val="000000"/>
                </a:solidFill>
                <a:uFillTx/>
              </a:defRPr>
            </a:pPr>
            <a:r>
              <a:rPr lang="en-US" sz="1292" kern="0" spc="-32">
                <a:solidFill>
                  <a:srgbClr val="E0D6DE"/>
                </a:solidFill>
                <a:latin typeface="Inter" pitchFamily="34"/>
                <a:ea typeface="Inter" pitchFamily="34"/>
                <a:cs typeface="Inter" pitchFamily="34"/>
              </a:rPr>
              <a:t>Un numéro à 6 chiffres qui représente la date).</a:t>
            </a:r>
            <a:endParaRPr lang="en-US" sz="1292">
              <a:solidFill>
                <a:srgbClr val="000000"/>
              </a:solidFill>
              <a:latin typeface="Calibri"/>
            </a:endParaRPr>
          </a:p>
        </p:txBody>
      </p:sp>
      <p:sp>
        <p:nvSpPr>
          <p:cNvPr id="9" name="Text 7">
            <a:extLst>
              <a:ext uri="{FF2B5EF4-FFF2-40B4-BE49-F238E27FC236}">
                <a16:creationId xmlns:a16="http://schemas.microsoft.com/office/drawing/2014/main" id="{86967F13-F57C-29CC-4818-66F11FF9C782}"/>
              </a:ext>
            </a:extLst>
          </p:cNvPr>
          <p:cNvSpPr/>
          <p:nvPr/>
        </p:nvSpPr>
        <p:spPr>
          <a:xfrm>
            <a:off x="6616598" y="4161435"/>
            <a:ext cx="4861720" cy="263324"/>
          </a:xfrm>
          <a:prstGeom prst="rect">
            <a:avLst/>
          </a:prstGeom>
          <a:noFill/>
          <a:ln cap="flat">
            <a:noFill/>
            <a:prstDash val="solid"/>
          </a:ln>
        </p:spPr>
        <p:txBody>
          <a:bodyPr vert="horz" wrap="none" lIns="0" tIns="0" rIns="0" bIns="0" anchor="t" anchorCtr="0" compatLnSpc="1">
            <a:noAutofit/>
          </a:bodyPr>
          <a:lstStyle/>
          <a:p>
            <a:pPr marL="285739" indent="-285739" defTabSz="761970">
              <a:lnSpc>
                <a:spcPts val="2042"/>
              </a:lnSpc>
              <a:buSzPct val="100000"/>
              <a:buFont typeface="Calibri Light"/>
              <a:buAutoNum type="arabicPeriod" startAt="2"/>
              <a:defRPr sz="1800" b="0" i="0" u="none" strike="noStrike" kern="0" cap="none" spc="0" baseline="0">
                <a:solidFill>
                  <a:srgbClr val="000000"/>
                </a:solidFill>
                <a:uFillTx/>
              </a:defRPr>
            </a:pPr>
            <a:r>
              <a:rPr lang="en-US" sz="1292" kern="0" spc="-32">
                <a:solidFill>
                  <a:srgbClr val="E0D6DE"/>
                </a:solidFill>
                <a:latin typeface="Inter" pitchFamily="34"/>
                <a:ea typeface="Inter" pitchFamily="34"/>
                <a:cs typeface="Inter" pitchFamily="34"/>
              </a:rPr>
              <a:t>Une heure au format </a:t>
            </a:r>
            <a:r>
              <a:rPr lang="en-US" sz="1292" kern="0" spc="-32">
                <a:solidFill>
                  <a:srgbClr val="E0D6DE"/>
                </a:solidFill>
                <a:highlight>
                  <a:srgbClr val="1C113B"/>
                </a:highlight>
                <a:latin typeface="Consolas" pitchFamily="34"/>
                <a:ea typeface="Consolas" pitchFamily="34"/>
                <a:cs typeface="Consolas" pitchFamily="34"/>
              </a:rPr>
              <a:t>HH:MM:SS</a:t>
            </a:r>
            <a:r>
              <a:rPr lang="en-US" sz="1292" kern="0" spc="-32">
                <a:solidFill>
                  <a:srgbClr val="E0D6DE"/>
                </a:solidFill>
                <a:latin typeface="Inter" pitchFamily="34"/>
                <a:ea typeface="Inter" pitchFamily="34"/>
                <a:cs typeface="Inter" pitchFamily="34"/>
              </a:rPr>
              <a:t>.</a:t>
            </a:r>
            <a:endParaRPr lang="en-US" sz="1292">
              <a:solidFill>
                <a:srgbClr val="000000"/>
              </a:solidFill>
              <a:latin typeface="Calibri"/>
            </a:endParaRPr>
          </a:p>
        </p:txBody>
      </p:sp>
      <p:sp>
        <p:nvSpPr>
          <p:cNvPr id="10" name="Text 8">
            <a:extLst>
              <a:ext uri="{FF2B5EF4-FFF2-40B4-BE49-F238E27FC236}">
                <a16:creationId xmlns:a16="http://schemas.microsoft.com/office/drawing/2014/main" id="{8F008584-DBD0-B611-2E8F-B6D69E3B129C}"/>
              </a:ext>
            </a:extLst>
          </p:cNvPr>
          <p:cNvSpPr/>
          <p:nvPr/>
        </p:nvSpPr>
        <p:spPr>
          <a:xfrm>
            <a:off x="6616598" y="4496691"/>
            <a:ext cx="4861720" cy="263324"/>
          </a:xfrm>
          <a:prstGeom prst="rect">
            <a:avLst/>
          </a:prstGeom>
          <a:noFill/>
          <a:ln cap="flat">
            <a:noFill/>
            <a:prstDash val="solid"/>
          </a:ln>
        </p:spPr>
        <p:txBody>
          <a:bodyPr vert="horz" wrap="none" lIns="0" tIns="0" rIns="0" bIns="0" anchor="t" anchorCtr="0" compatLnSpc="1">
            <a:noAutofit/>
          </a:bodyPr>
          <a:lstStyle/>
          <a:p>
            <a:pPr marL="285739" indent="-285739" defTabSz="761970">
              <a:lnSpc>
                <a:spcPts val="2042"/>
              </a:lnSpc>
              <a:buSzPct val="100000"/>
              <a:buFont typeface="Calibri Light"/>
              <a:buAutoNum type="arabicPeriod" startAt="3"/>
              <a:defRPr sz="1800" b="0" i="0" u="none" strike="noStrike" kern="0" cap="none" spc="0" baseline="0">
                <a:solidFill>
                  <a:srgbClr val="000000"/>
                </a:solidFill>
                <a:uFillTx/>
              </a:defRPr>
            </a:pPr>
            <a:r>
              <a:rPr lang="en-US" sz="1292" kern="0" spc="-32">
                <a:solidFill>
                  <a:srgbClr val="E0D6DE"/>
                </a:solidFill>
                <a:latin typeface="Inter" pitchFamily="34"/>
                <a:ea typeface="Inter" pitchFamily="34"/>
                <a:cs typeface="Inter" pitchFamily="34"/>
              </a:rPr>
              <a:t>Un nom d'utilisateur ou identifiant.</a:t>
            </a:r>
            <a:endParaRPr lang="en-US" sz="1292">
              <a:solidFill>
                <a:srgbClr val="000000"/>
              </a:solidFill>
              <a:latin typeface="Calibri"/>
            </a:endParaRPr>
          </a:p>
        </p:txBody>
      </p:sp>
      <p:sp>
        <p:nvSpPr>
          <p:cNvPr id="11" name="Text 9">
            <a:extLst>
              <a:ext uri="{FF2B5EF4-FFF2-40B4-BE49-F238E27FC236}">
                <a16:creationId xmlns:a16="http://schemas.microsoft.com/office/drawing/2014/main" id="{22DDC7B1-E894-6D1F-8685-165C4E7E49A7}"/>
              </a:ext>
            </a:extLst>
          </p:cNvPr>
          <p:cNvSpPr/>
          <p:nvPr/>
        </p:nvSpPr>
        <p:spPr>
          <a:xfrm>
            <a:off x="6616598" y="4831956"/>
            <a:ext cx="4861720" cy="263324"/>
          </a:xfrm>
          <a:prstGeom prst="rect">
            <a:avLst/>
          </a:prstGeom>
          <a:noFill/>
          <a:ln cap="flat">
            <a:noFill/>
            <a:prstDash val="solid"/>
          </a:ln>
        </p:spPr>
        <p:txBody>
          <a:bodyPr vert="horz" wrap="none" lIns="0" tIns="0" rIns="0" bIns="0" anchor="t" anchorCtr="0" compatLnSpc="1">
            <a:noAutofit/>
          </a:bodyPr>
          <a:lstStyle/>
          <a:p>
            <a:pPr marL="285739" indent="-285739" defTabSz="761970">
              <a:lnSpc>
                <a:spcPts val="2042"/>
              </a:lnSpc>
              <a:buSzPct val="100000"/>
              <a:buFont typeface="Calibri Light"/>
              <a:buAutoNum type="arabicPeriod" startAt="4"/>
              <a:defRPr sz="1800" b="0" i="0" u="none" strike="noStrike" kern="0" cap="none" spc="0" baseline="0">
                <a:solidFill>
                  <a:srgbClr val="000000"/>
                </a:solidFill>
                <a:uFillTx/>
              </a:defRPr>
            </a:pPr>
            <a:r>
              <a:rPr lang="en-US" sz="1292" kern="0" spc="-32">
                <a:solidFill>
                  <a:srgbClr val="E0D6DE"/>
                </a:solidFill>
                <a:latin typeface="Inter" pitchFamily="34"/>
                <a:ea typeface="Inter" pitchFamily="34"/>
                <a:cs typeface="Inter" pitchFamily="34"/>
              </a:rPr>
              <a:t>Un nom de domaine ou un nom d'hôte après le symbole </a:t>
            </a:r>
            <a:r>
              <a:rPr lang="en-US" sz="1292" kern="0" spc="-32">
                <a:solidFill>
                  <a:srgbClr val="E0D6DE"/>
                </a:solidFill>
                <a:highlight>
                  <a:srgbClr val="1C113B"/>
                </a:highlight>
                <a:latin typeface="Consolas" pitchFamily="34"/>
                <a:ea typeface="Consolas" pitchFamily="34"/>
                <a:cs typeface="Consolas" pitchFamily="34"/>
              </a:rPr>
              <a:t>@</a:t>
            </a:r>
            <a:r>
              <a:rPr lang="en-US" sz="1292" kern="0" spc="-32">
                <a:solidFill>
                  <a:srgbClr val="E0D6DE"/>
                </a:solidFill>
                <a:latin typeface="Inter" pitchFamily="34"/>
                <a:ea typeface="Inter" pitchFamily="34"/>
                <a:cs typeface="Inter" pitchFamily="34"/>
              </a:rPr>
              <a:t>.</a:t>
            </a:r>
            <a:endParaRPr lang="en-US" sz="1292">
              <a:solidFill>
                <a:srgbClr val="000000"/>
              </a:solidFill>
              <a:latin typeface="Calibri"/>
            </a:endParaRPr>
          </a:p>
        </p:txBody>
      </p:sp>
      <p:pic>
        <p:nvPicPr>
          <p:cNvPr id="12" name="Image 0" descr="preencoded.png">
            <a:extLst>
              <a:ext uri="{FF2B5EF4-FFF2-40B4-BE49-F238E27FC236}">
                <a16:creationId xmlns:a16="http://schemas.microsoft.com/office/drawing/2014/main" id="{B7231874-608F-3BB9-E595-5444A4F4ED13}"/>
              </a:ext>
            </a:extLst>
          </p:cNvPr>
          <p:cNvPicPr>
            <a:picLocks noChangeAspect="1"/>
          </p:cNvPicPr>
          <p:nvPr/>
        </p:nvPicPr>
        <p:blipFill>
          <a:blip r:embed="rId3"/>
          <a:stretch>
            <a:fillRect/>
          </a:stretch>
        </p:blipFill>
        <p:spPr>
          <a:xfrm>
            <a:off x="720029" y="5398594"/>
            <a:ext cx="7760893" cy="342702"/>
          </a:xfrm>
          <a:prstGeom prst="rect">
            <a:avLst/>
          </a:prstGeom>
          <a:noFill/>
          <a:ln cap="flat">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FF2586F-3E5D-25A5-0A2F-0E29EC1AC8D4}"/>
              </a:ext>
            </a:extLst>
          </p:cNvPr>
          <p:cNvSpPr/>
          <p:nvPr/>
        </p:nvSpPr>
        <p:spPr>
          <a:xfrm>
            <a:off x="720029" y="801289"/>
            <a:ext cx="6425999" cy="540044"/>
          </a:xfrm>
          <a:prstGeom prst="rect">
            <a:avLst/>
          </a:prstGeom>
          <a:noFill/>
          <a:ln cap="flat">
            <a:noFill/>
            <a:prstDash val="solid"/>
          </a:ln>
        </p:spPr>
        <p:txBody>
          <a:bodyPr vert="horz" wrap="none" lIns="0" tIns="0" rIns="0" bIns="0" anchor="t" anchorCtr="0" compatLnSpc="1">
            <a:noAutofit/>
          </a:bodyPr>
          <a:lstStyle/>
          <a:p>
            <a:pPr defTabSz="761970">
              <a:lnSpc>
                <a:spcPts val="4250"/>
              </a:lnSpc>
              <a:defRPr sz="1800" b="0" i="0" u="none" strike="noStrike" kern="0" cap="none" spc="0" baseline="0">
                <a:solidFill>
                  <a:srgbClr val="000000"/>
                </a:solidFill>
                <a:uFillTx/>
              </a:defRPr>
            </a:pPr>
            <a:r>
              <a:rPr lang="en-US" sz="3375" b="1" kern="0" spc="-68">
                <a:solidFill>
                  <a:srgbClr val="FF8AAF"/>
                </a:solidFill>
                <a:latin typeface="Petrona Bold" pitchFamily="34"/>
                <a:ea typeface="Petrona Bold" pitchFamily="34"/>
                <a:cs typeface="Petrona Bold" pitchFamily="34"/>
              </a:rPr>
              <a:t>Résultat après exécution du script</a:t>
            </a:r>
            <a:endParaRPr lang="en-US" sz="3375">
              <a:solidFill>
                <a:srgbClr val="000000"/>
              </a:solidFill>
              <a:latin typeface="Calibri"/>
            </a:endParaRPr>
          </a:p>
        </p:txBody>
      </p:sp>
      <p:sp>
        <p:nvSpPr>
          <p:cNvPr id="3" name="Text 1">
            <a:extLst>
              <a:ext uri="{FF2B5EF4-FFF2-40B4-BE49-F238E27FC236}">
                <a16:creationId xmlns:a16="http://schemas.microsoft.com/office/drawing/2014/main" id="{10447E87-040C-B34C-DF1C-F136EB9CC685}"/>
              </a:ext>
            </a:extLst>
          </p:cNvPr>
          <p:cNvSpPr/>
          <p:nvPr/>
        </p:nvSpPr>
        <p:spPr>
          <a:xfrm>
            <a:off x="720028" y="1752798"/>
            <a:ext cx="10751942" cy="658413"/>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pitchFamily="34"/>
                <a:ea typeface="Inter" pitchFamily="34"/>
                <a:cs typeface="Inter" pitchFamily="34"/>
              </a:rPr>
              <a:t>Le script permet de récupérer les tentatives de connexion échouées dans le fichier de log /var/log/mysql/mysql.log et de les enregistrer dans la table "access_logs" qui est située dans la base de donnée "DB_access".</a:t>
            </a:r>
            <a:endParaRPr lang="en-US" sz="1583">
              <a:solidFill>
                <a:srgbClr val="000000"/>
              </a:solidFill>
              <a:latin typeface="Calibri"/>
            </a:endParaRPr>
          </a:p>
        </p:txBody>
      </p:sp>
      <p:pic>
        <p:nvPicPr>
          <p:cNvPr id="4" name="Image 0" descr="preencoded.png">
            <a:extLst>
              <a:ext uri="{FF2B5EF4-FFF2-40B4-BE49-F238E27FC236}">
                <a16:creationId xmlns:a16="http://schemas.microsoft.com/office/drawing/2014/main" id="{48DA310F-B001-3133-D3BB-1D0C253EC44D}"/>
              </a:ext>
            </a:extLst>
          </p:cNvPr>
          <p:cNvPicPr>
            <a:picLocks noChangeAspect="1"/>
          </p:cNvPicPr>
          <p:nvPr/>
        </p:nvPicPr>
        <p:blipFill>
          <a:blip r:embed="rId3"/>
          <a:stretch>
            <a:fillRect/>
          </a:stretch>
        </p:blipFill>
        <p:spPr>
          <a:xfrm>
            <a:off x="720028" y="2642593"/>
            <a:ext cx="10751942" cy="3414018"/>
          </a:xfrm>
          <a:prstGeom prst="rect">
            <a:avLst/>
          </a:prstGeom>
          <a:noFill/>
          <a:ln cap="flat">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83E5E6B-BB57-DFB8-CFBD-B2A9659EFC12}"/>
              </a:ext>
            </a:extLst>
          </p:cNvPr>
          <p:cNvSpPr/>
          <p:nvPr/>
        </p:nvSpPr>
        <p:spPr>
          <a:xfrm>
            <a:off x="2706448" y="207424"/>
            <a:ext cx="6297015" cy="1860651"/>
          </a:xfrm>
          <a:prstGeom prst="rect">
            <a:avLst/>
          </a:prstGeom>
          <a:noFill/>
          <a:ln cap="flat">
            <a:noFill/>
            <a:prstDash val="solid"/>
          </a:ln>
        </p:spPr>
        <p:txBody>
          <a:bodyPr vert="horz" wrap="square" lIns="0" tIns="0" rIns="0" bIns="0" anchor="t" anchorCtr="1" compatLnSpc="1">
            <a:noAutofit/>
          </a:bodyPr>
          <a:lstStyle/>
          <a:p>
            <a:pPr algn="ctr" defTabSz="761970">
              <a:lnSpc>
                <a:spcPts val="4875"/>
              </a:lnSpc>
              <a:defRPr sz="1800" b="0" i="0" u="none" strike="noStrike" kern="0" cap="none" spc="0" baseline="0">
                <a:solidFill>
                  <a:srgbClr val="000000"/>
                </a:solidFill>
                <a:uFillTx/>
              </a:defRPr>
            </a:pPr>
            <a:r>
              <a:rPr lang="en-US" sz="3875" b="1" kern="0" spc="-78">
                <a:solidFill>
                  <a:srgbClr val="FF8AAF"/>
                </a:solidFill>
                <a:latin typeface="Petrona Bold"/>
                <a:ea typeface="Petrona Bold" pitchFamily="34"/>
                <a:cs typeface="Petrona Bold" pitchFamily="34"/>
              </a:rPr>
              <a:t>job 01 - </a:t>
            </a:r>
            <a:r>
              <a:rPr lang="en-US" sz="3875" b="1" kern="0" spc="-78">
                <a:solidFill>
                  <a:srgbClr val="ED7BAB"/>
                </a:solidFill>
                <a:latin typeface="Petrona Bold"/>
                <a:ea typeface="Petrona Bold" pitchFamily="34"/>
                <a:cs typeface="Petrona Bold" pitchFamily="34"/>
              </a:rPr>
              <a:t>Création des environnements virtuels </a:t>
            </a:r>
            <a:endParaRPr lang="en-US" sz="3875">
              <a:solidFill>
                <a:srgbClr val="ED7BAB"/>
              </a:solidFill>
              <a:latin typeface="Petrona Bold"/>
            </a:endParaRPr>
          </a:p>
        </p:txBody>
      </p:sp>
      <p:pic>
        <p:nvPicPr>
          <p:cNvPr id="3" name="Image 4" descr="Une image contenant texte, capture d’écran, Police&#10;&#10;Description générée automatiquement">
            <a:extLst>
              <a:ext uri="{FF2B5EF4-FFF2-40B4-BE49-F238E27FC236}">
                <a16:creationId xmlns:a16="http://schemas.microsoft.com/office/drawing/2014/main" id="{D2C57377-C28A-F7E6-8EAD-1C610ADF760F}"/>
              </a:ext>
            </a:extLst>
          </p:cNvPr>
          <p:cNvPicPr>
            <a:picLocks noChangeAspect="1"/>
          </p:cNvPicPr>
          <p:nvPr/>
        </p:nvPicPr>
        <p:blipFill>
          <a:blip r:embed="rId2"/>
          <a:stretch>
            <a:fillRect/>
          </a:stretch>
        </p:blipFill>
        <p:spPr>
          <a:xfrm>
            <a:off x="4699315" y="1698468"/>
            <a:ext cx="2565844" cy="2406853"/>
          </a:xfrm>
          <a:prstGeom prst="rect">
            <a:avLst/>
          </a:prstGeom>
          <a:noFill/>
          <a:ln cap="flat">
            <a:noFill/>
          </a:ln>
        </p:spPr>
      </p:pic>
      <p:pic>
        <p:nvPicPr>
          <p:cNvPr id="4" name="Image 5" descr="Une image contenant texte, capture d’écran, Police, logiciel&#10;&#10;Description générée automatiquement">
            <a:extLst>
              <a:ext uri="{FF2B5EF4-FFF2-40B4-BE49-F238E27FC236}">
                <a16:creationId xmlns:a16="http://schemas.microsoft.com/office/drawing/2014/main" id="{9F0E35CE-1BAA-890B-5595-E6C76F232208}"/>
              </a:ext>
            </a:extLst>
          </p:cNvPr>
          <p:cNvPicPr>
            <a:picLocks noChangeAspect="1"/>
          </p:cNvPicPr>
          <p:nvPr/>
        </p:nvPicPr>
        <p:blipFill>
          <a:blip r:embed="rId3"/>
          <a:stretch>
            <a:fillRect/>
          </a:stretch>
        </p:blipFill>
        <p:spPr>
          <a:xfrm>
            <a:off x="7716278" y="1700426"/>
            <a:ext cx="2657307" cy="2393464"/>
          </a:xfrm>
          <a:prstGeom prst="rect">
            <a:avLst/>
          </a:prstGeom>
          <a:noFill/>
          <a:ln cap="flat">
            <a:noFill/>
          </a:ln>
        </p:spPr>
      </p:pic>
      <p:pic>
        <p:nvPicPr>
          <p:cNvPr id="5" name="Image 6" descr="Une image contenant texte, capture d’écran, Police&#10;&#10;Description générée automatiquement">
            <a:extLst>
              <a:ext uri="{FF2B5EF4-FFF2-40B4-BE49-F238E27FC236}">
                <a16:creationId xmlns:a16="http://schemas.microsoft.com/office/drawing/2014/main" id="{CF69C0BB-D2AE-2F04-A7C7-9DE8B95CA218}"/>
              </a:ext>
            </a:extLst>
          </p:cNvPr>
          <p:cNvPicPr>
            <a:picLocks noChangeAspect="1"/>
          </p:cNvPicPr>
          <p:nvPr/>
        </p:nvPicPr>
        <p:blipFill>
          <a:blip r:embed="rId4"/>
          <a:stretch>
            <a:fillRect/>
          </a:stretch>
        </p:blipFill>
        <p:spPr>
          <a:xfrm>
            <a:off x="1678153" y="1702407"/>
            <a:ext cx="2555938" cy="2397892"/>
          </a:xfrm>
          <a:prstGeom prst="rect">
            <a:avLst/>
          </a:prstGeom>
          <a:noFill/>
          <a:ln cap="flat">
            <a:noFill/>
          </a:ln>
        </p:spPr>
      </p:pic>
      <p:sp>
        <p:nvSpPr>
          <p:cNvPr id="6" name="Text 1">
            <a:extLst>
              <a:ext uri="{FF2B5EF4-FFF2-40B4-BE49-F238E27FC236}">
                <a16:creationId xmlns:a16="http://schemas.microsoft.com/office/drawing/2014/main" id="{5AC5F23C-D858-DFE4-7528-B0E1606CBE29}"/>
              </a:ext>
            </a:extLst>
          </p:cNvPr>
          <p:cNvSpPr/>
          <p:nvPr/>
        </p:nvSpPr>
        <p:spPr>
          <a:xfrm>
            <a:off x="1702087" y="4294152"/>
            <a:ext cx="2311595" cy="675086"/>
          </a:xfrm>
          <a:prstGeom prst="rect">
            <a:avLst/>
          </a:prstGeom>
          <a:noFill/>
          <a:ln cap="flat">
            <a:noFill/>
            <a:prstDash val="solid"/>
          </a:ln>
        </p:spPr>
        <p:txBody>
          <a:bodyPr vert="horz" wrap="squar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a:rPr>
              <a:t>Type de réseau : NAT</a:t>
            </a:r>
          </a:p>
        </p:txBody>
      </p:sp>
      <p:sp>
        <p:nvSpPr>
          <p:cNvPr id="7" name="Text 2">
            <a:extLst>
              <a:ext uri="{FF2B5EF4-FFF2-40B4-BE49-F238E27FC236}">
                <a16:creationId xmlns:a16="http://schemas.microsoft.com/office/drawing/2014/main" id="{08D1A4EF-F77A-F7EB-6FB9-52E0F3C5B8AA}"/>
              </a:ext>
            </a:extLst>
          </p:cNvPr>
          <p:cNvSpPr/>
          <p:nvPr/>
        </p:nvSpPr>
        <p:spPr>
          <a:xfrm>
            <a:off x="1709867" y="4745774"/>
            <a:ext cx="2311595" cy="2058138"/>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a:ea typeface="Calibri"/>
                <a:cs typeface="Calibri"/>
              </a:rPr>
              <a:t>Pour bénéficier du réseau Laplateforme, les vm seront en NAT.</a:t>
            </a:r>
          </a:p>
        </p:txBody>
      </p:sp>
      <p:sp>
        <p:nvSpPr>
          <p:cNvPr id="8" name="Text 1">
            <a:extLst>
              <a:ext uri="{FF2B5EF4-FFF2-40B4-BE49-F238E27FC236}">
                <a16:creationId xmlns:a16="http://schemas.microsoft.com/office/drawing/2014/main" id="{B4AD6553-8EBA-98F1-8B1D-52A65DC603BD}"/>
              </a:ext>
            </a:extLst>
          </p:cNvPr>
          <p:cNvSpPr/>
          <p:nvPr/>
        </p:nvSpPr>
        <p:spPr>
          <a:xfrm>
            <a:off x="7756337" y="4294152"/>
            <a:ext cx="2311595" cy="675086"/>
          </a:xfrm>
          <a:prstGeom prst="rect">
            <a:avLst/>
          </a:prstGeom>
          <a:noFill/>
          <a:ln cap="flat">
            <a:noFill/>
            <a:prstDash val="solid"/>
          </a:ln>
        </p:spPr>
        <p:txBody>
          <a:bodyPr vert="horz" wrap="squar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a:rPr>
              <a:t>Processeurs :</a:t>
            </a:r>
          </a:p>
        </p:txBody>
      </p:sp>
      <p:sp>
        <p:nvSpPr>
          <p:cNvPr id="9" name="Text 2">
            <a:extLst>
              <a:ext uri="{FF2B5EF4-FFF2-40B4-BE49-F238E27FC236}">
                <a16:creationId xmlns:a16="http://schemas.microsoft.com/office/drawing/2014/main" id="{448846B2-FFA8-BFF1-773A-C9237A8693BE}"/>
              </a:ext>
            </a:extLst>
          </p:cNvPr>
          <p:cNvSpPr/>
          <p:nvPr/>
        </p:nvSpPr>
        <p:spPr>
          <a:xfrm>
            <a:off x="7753671" y="4745774"/>
            <a:ext cx="3094474" cy="2058138"/>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a:ea typeface="Calibri"/>
                <a:cs typeface="Calibri"/>
              </a:rPr>
              <a:t>Pour fonctionner correctement les vm on on besoins de 2 coeurs par processeur minimum.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9D0C35F0-CE77-B641-171F-61CA2722B444}"/>
              </a:ext>
            </a:extLst>
          </p:cNvPr>
          <p:cNvSpPr/>
          <p:nvPr/>
        </p:nvSpPr>
        <p:spPr>
          <a:xfrm>
            <a:off x="720028" y="1213546"/>
            <a:ext cx="10751942" cy="1349967"/>
          </a:xfrm>
          <a:prstGeom prst="rect">
            <a:avLst/>
          </a:prstGeom>
          <a:noFill/>
          <a:ln cap="flat">
            <a:noFill/>
            <a:prstDash val="solid"/>
          </a:ln>
        </p:spPr>
        <p:txBody>
          <a:bodyPr vert="horz" wrap="square" lIns="0" tIns="0" rIns="0" bIns="0" anchor="t" anchorCtr="0" compatLnSpc="1">
            <a:noAutofit/>
          </a:bodyPr>
          <a:lstStyle/>
          <a:p>
            <a:pPr defTabSz="761970">
              <a:lnSpc>
                <a:spcPts val="5291"/>
              </a:lnSpc>
              <a:defRPr sz="1800" b="0" i="0" u="none" strike="noStrike" kern="0" cap="none" spc="0" baseline="0">
                <a:solidFill>
                  <a:srgbClr val="000000"/>
                </a:solidFill>
                <a:uFillTx/>
              </a:defRPr>
            </a:pPr>
            <a:r>
              <a:rPr lang="en-US" sz="4250" b="1" kern="0" spc="-85">
                <a:solidFill>
                  <a:srgbClr val="FF8AAF"/>
                </a:solidFill>
                <a:latin typeface="Petrona Bold" pitchFamily="34"/>
                <a:ea typeface="Petrona Bold" pitchFamily="34"/>
                <a:cs typeface="Petrona Bold" pitchFamily="34"/>
              </a:rPr>
              <a:t>job 07 ssh_ftp_error.py : Récupération des logs d'erreurs FTP et stockage dans la bd</a:t>
            </a:r>
            <a:endParaRPr lang="en-US" sz="4250">
              <a:solidFill>
                <a:srgbClr val="000000"/>
              </a:solidFill>
              <a:latin typeface="Calibri"/>
            </a:endParaRPr>
          </a:p>
        </p:txBody>
      </p:sp>
      <p:sp>
        <p:nvSpPr>
          <p:cNvPr id="3" name="Text 1">
            <a:extLst>
              <a:ext uri="{FF2B5EF4-FFF2-40B4-BE49-F238E27FC236}">
                <a16:creationId xmlns:a16="http://schemas.microsoft.com/office/drawing/2014/main" id="{53075FAF-C5A6-FC66-4182-679DAA325355}"/>
              </a:ext>
            </a:extLst>
          </p:cNvPr>
          <p:cNvSpPr/>
          <p:nvPr/>
        </p:nvSpPr>
        <p:spPr>
          <a:xfrm>
            <a:off x="720028" y="2974978"/>
            <a:ext cx="10751942" cy="658413"/>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pitchFamily="34"/>
                <a:ea typeface="Inter" pitchFamily="34"/>
                <a:cs typeface="Inter" pitchFamily="34"/>
              </a:rPr>
              <a:t>Avant de créer le script et la table qui va accueillir les données, nous allons activer les logs de SSH. Pour ce faire nous allons installer </a:t>
            </a:r>
            <a:r>
              <a:rPr lang="en-US" sz="1583" b="1" kern="0" spc="-32">
                <a:solidFill>
                  <a:srgbClr val="FF90A5"/>
                </a:solidFill>
                <a:latin typeface="Inter" pitchFamily="34"/>
                <a:ea typeface="Inter" pitchFamily="34"/>
                <a:cs typeface="Inter" pitchFamily="34"/>
              </a:rPr>
              <a:t>“rsyslog”.</a:t>
            </a:r>
            <a:endParaRPr lang="en-US" sz="1583">
              <a:solidFill>
                <a:srgbClr val="000000"/>
              </a:solidFill>
              <a:latin typeface="Calibri"/>
            </a:endParaRPr>
          </a:p>
        </p:txBody>
      </p:sp>
      <p:sp>
        <p:nvSpPr>
          <p:cNvPr id="4" name="Text 2">
            <a:extLst>
              <a:ext uri="{FF2B5EF4-FFF2-40B4-BE49-F238E27FC236}">
                <a16:creationId xmlns:a16="http://schemas.microsoft.com/office/drawing/2014/main" id="{209A45DD-CA7B-7022-77DF-44B50126E4B6}"/>
              </a:ext>
            </a:extLst>
          </p:cNvPr>
          <p:cNvSpPr/>
          <p:nvPr/>
        </p:nvSpPr>
        <p:spPr>
          <a:xfrm>
            <a:off x="720028" y="3864764"/>
            <a:ext cx="10751942" cy="329207"/>
          </a:xfrm>
          <a:prstGeom prst="rect">
            <a:avLst/>
          </a:prstGeom>
          <a:noFill/>
          <a:ln cap="flat">
            <a:noFill/>
            <a:prstDash val="solid"/>
          </a:ln>
        </p:spPr>
        <p:txBody>
          <a:bodyPr vert="horz" wrap="non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pitchFamily="34"/>
                <a:ea typeface="Inter" pitchFamily="34"/>
                <a:cs typeface="Inter" pitchFamily="34"/>
              </a:rPr>
              <a:t>rsyslog est un </a:t>
            </a:r>
            <a:r>
              <a:rPr lang="en-US" sz="1583" kern="0" spc="-32">
                <a:solidFill>
                  <a:srgbClr val="FF90A5"/>
                </a:solidFill>
                <a:latin typeface="Inter" pitchFamily="34"/>
                <a:ea typeface="Inter" pitchFamily="34"/>
                <a:cs typeface="Inter" pitchFamily="34"/>
              </a:rPr>
              <a:t>outil puissant et flexible pour la gestion des logs sur un serveur.</a:t>
            </a:r>
            <a:endParaRPr lang="en-US" sz="1583">
              <a:solidFill>
                <a:srgbClr val="000000"/>
              </a:solidFill>
              <a:latin typeface="Calibri"/>
            </a:endParaRPr>
          </a:p>
        </p:txBody>
      </p:sp>
      <p:sp>
        <p:nvSpPr>
          <p:cNvPr id="5" name="Text 3">
            <a:extLst>
              <a:ext uri="{FF2B5EF4-FFF2-40B4-BE49-F238E27FC236}">
                <a16:creationId xmlns:a16="http://schemas.microsoft.com/office/drawing/2014/main" id="{9118319F-7794-E11D-8ED5-34F725C11C53}"/>
              </a:ext>
            </a:extLst>
          </p:cNvPr>
          <p:cNvSpPr/>
          <p:nvPr/>
        </p:nvSpPr>
        <p:spPr>
          <a:xfrm>
            <a:off x="720028" y="4425353"/>
            <a:ext cx="10751942" cy="658413"/>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pitchFamily="34"/>
                <a:ea typeface="Inter" pitchFamily="34"/>
                <a:cs typeface="Inter" pitchFamily="34"/>
              </a:rPr>
              <a:t>Nous allons maintenant configurer le fichier /etc/ssh/sshd_config et décommenter les lignes </a:t>
            </a:r>
            <a:r>
              <a:rPr lang="en-US" sz="1583" b="1" kern="0" spc="-32">
                <a:solidFill>
                  <a:srgbClr val="FF90A5"/>
                </a:solidFill>
                <a:latin typeface="Inter" pitchFamily="34"/>
                <a:ea typeface="Inter" pitchFamily="34"/>
                <a:cs typeface="Inter" pitchFamily="34"/>
              </a:rPr>
              <a:t>“SyslogFacility AUTH” et “LogLevel INFO”.</a:t>
            </a:r>
            <a:endParaRPr lang="en-US" sz="1583">
              <a:solidFill>
                <a:srgbClr val="000000"/>
              </a:solidFill>
              <a:latin typeface="Calibri"/>
            </a:endParaRPr>
          </a:p>
        </p:txBody>
      </p:sp>
      <p:sp>
        <p:nvSpPr>
          <p:cNvPr id="6" name="Text 4">
            <a:extLst>
              <a:ext uri="{FF2B5EF4-FFF2-40B4-BE49-F238E27FC236}">
                <a16:creationId xmlns:a16="http://schemas.microsoft.com/office/drawing/2014/main" id="{4C72D9A0-7EAD-9504-0DDA-EDAD4E88E41D}"/>
              </a:ext>
            </a:extLst>
          </p:cNvPr>
          <p:cNvSpPr/>
          <p:nvPr/>
        </p:nvSpPr>
        <p:spPr>
          <a:xfrm>
            <a:off x="720028" y="5315147"/>
            <a:ext cx="10751942" cy="329207"/>
          </a:xfrm>
          <a:prstGeom prst="rect">
            <a:avLst/>
          </a:prstGeom>
          <a:noFill/>
          <a:ln cap="flat">
            <a:noFill/>
            <a:prstDash val="solid"/>
          </a:ln>
        </p:spPr>
        <p:txBody>
          <a:bodyPr vert="horz" wrap="none" lIns="0" tIns="0" rIns="0" bIns="0" anchor="t" anchorCtr="0" compatLnSpc="1">
            <a:noAutofit/>
          </a:bodyPr>
          <a:lstStyle/>
          <a:p>
            <a:pPr defTabSz="761970">
              <a:lnSpc>
                <a:spcPts val="2583"/>
              </a:lnSpc>
              <a:defRPr sz="1800" b="0" i="0" u="none" strike="noStrike" kern="0" cap="none" spc="0" baseline="0">
                <a:solidFill>
                  <a:srgbClr val="000000"/>
                </a:solidFill>
                <a:uFillTx/>
              </a:defRPr>
            </a:pPr>
            <a:endParaRPr lang="en-US" sz="1583">
              <a:solidFill>
                <a:srgbClr val="000000"/>
              </a:solidFill>
              <a:latin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FAAD27C-A072-E273-0861-1335351B9F25}"/>
              </a:ext>
            </a:extLst>
          </p:cNvPr>
          <p:cNvSpPr/>
          <p:nvPr/>
        </p:nvSpPr>
        <p:spPr>
          <a:xfrm>
            <a:off x="720028" y="1115812"/>
            <a:ext cx="10751942" cy="1080097"/>
          </a:xfrm>
          <a:prstGeom prst="rect">
            <a:avLst/>
          </a:prstGeom>
          <a:noFill/>
          <a:ln cap="flat">
            <a:noFill/>
            <a:prstDash val="solid"/>
          </a:ln>
        </p:spPr>
        <p:txBody>
          <a:bodyPr vert="horz" wrap="square" lIns="0" tIns="0" rIns="0" bIns="0" anchor="t" anchorCtr="0" compatLnSpc="1">
            <a:noAutofit/>
          </a:bodyPr>
          <a:lstStyle/>
          <a:p>
            <a:pPr defTabSz="761970">
              <a:lnSpc>
                <a:spcPts val="4250"/>
              </a:lnSpc>
              <a:defRPr sz="1800" b="0" i="0" u="none" strike="noStrike" kern="0" cap="none" spc="0" baseline="0">
                <a:solidFill>
                  <a:srgbClr val="000000"/>
                </a:solidFill>
                <a:uFillTx/>
              </a:defRPr>
            </a:pPr>
            <a:r>
              <a:rPr lang="en-US" sz="3375" b="1" kern="0" spc="-68">
                <a:solidFill>
                  <a:srgbClr val="FF8AAF"/>
                </a:solidFill>
                <a:latin typeface="Petrona Bold" pitchFamily="34"/>
                <a:ea typeface="Petrona Bold" pitchFamily="34"/>
                <a:cs typeface="Petrona Bold" pitchFamily="34"/>
              </a:rPr>
              <a:t>Configuration du fichier de log “auth.log” et creation table</a:t>
            </a:r>
            <a:endParaRPr lang="en-US" sz="3375">
              <a:solidFill>
                <a:srgbClr val="000000"/>
              </a:solidFill>
              <a:latin typeface="Calibri"/>
            </a:endParaRPr>
          </a:p>
        </p:txBody>
      </p:sp>
      <p:sp>
        <p:nvSpPr>
          <p:cNvPr id="3" name="Text 1">
            <a:extLst>
              <a:ext uri="{FF2B5EF4-FFF2-40B4-BE49-F238E27FC236}">
                <a16:creationId xmlns:a16="http://schemas.microsoft.com/office/drawing/2014/main" id="{FE2751D2-BC2B-1A5C-4989-9F49F09C3DC5}"/>
              </a:ext>
            </a:extLst>
          </p:cNvPr>
          <p:cNvSpPr/>
          <p:nvPr/>
        </p:nvSpPr>
        <p:spPr>
          <a:xfrm>
            <a:off x="720028" y="2607366"/>
            <a:ext cx="10751942" cy="987620"/>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pitchFamily="34"/>
                <a:ea typeface="Inter" pitchFamily="34"/>
                <a:cs typeface="Inter" pitchFamily="34"/>
              </a:rPr>
              <a:t>Créez un fichier nommé </a:t>
            </a:r>
            <a:r>
              <a:rPr lang="en-US" sz="1583" b="1" kern="0" spc="-32">
                <a:solidFill>
                  <a:srgbClr val="FF90A5"/>
                </a:solidFill>
                <a:latin typeface="Inter" pitchFamily="34"/>
                <a:ea typeface="Inter" pitchFamily="34"/>
                <a:cs typeface="Inter" pitchFamily="34"/>
              </a:rPr>
              <a:t>“auth.log”</a:t>
            </a:r>
            <a:r>
              <a:rPr lang="en-US" sz="1583" kern="0" spc="-32">
                <a:solidFill>
                  <a:srgbClr val="E0D6DE"/>
                </a:solidFill>
                <a:latin typeface="Inter" pitchFamily="34"/>
                <a:ea typeface="Inter" pitchFamily="34"/>
                <a:cs typeface="Inter" pitchFamily="34"/>
              </a:rPr>
              <a:t> dans le répertoire </a:t>
            </a:r>
            <a:r>
              <a:rPr lang="en-US" sz="1583" b="1" kern="0" spc="-32">
                <a:solidFill>
                  <a:srgbClr val="FF90A5"/>
                </a:solidFill>
                <a:latin typeface="Inter" pitchFamily="34"/>
                <a:ea typeface="Inter" pitchFamily="34"/>
                <a:cs typeface="Inter" pitchFamily="34"/>
              </a:rPr>
              <a:t>/var/log.</a:t>
            </a:r>
            <a:r>
              <a:rPr lang="en-US" sz="1583" kern="0" spc="-32">
                <a:solidFill>
                  <a:srgbClr val="E0D6DE"/>
                </a:solidFill>
                <a:latin typeface="Inter" pitchFamily="34"/>
                <a:ea typeface="Inter" pitchFamily="34"/>
                <a:cs typeface="Inter" pitchFamily="34"/>
              </a:rPr>
              <a:t> Modifiez le propriétaire du fichier pour que le service sshd puisse écrire dans le fichier, utilisez la commande </a:t>
            </a:r>
            <a:r>
              <a:rPr lang="en-US" sz="1583" kern="0" spc="-32">
                <a:solidFill>
                  <a:srgbClr val="FF90A5"/>
                </a:solidFill>
                <a:latin typeface="Inter" pitchFamily="34"/>
                <a:ea typeface="Inter" pitchFamily="34"/>
                <a:cs typeface="Inter" pitchFamily="34"/>
              </a:rPr>
              <a:t>“chown sshd:sshd auth.log”</a:t>
            </a:r>
            <a:r>
              <a:rPr lang="en-US" sz="1583" kern="0" spc="-32">
                <a:solidFill>
                  <a:srgbClr val="E0D6DE"/>
                </a:solidFill>
                <a:latin typeface="Inter" pitchFamily="34"/>
                <a:ea typeface="Inter" pitchFamily="34"/>
                <a:cs typeface="Inter" pitchFamily="34"/>
              </a:rPr>
              <a:t>. Redémarrez le service sshd et vérifiez le fichier auth.log. </a:t>
            </a:r>
            <a:endParaRPr lang="en-US" sz="1583">
              <a:solidFill>
                <a:srgbClr val="000000"/>
              </a:solidFill>
              <a:latin typeface="Calibri"/>
            </a:endParaRPr>
          </a:p>
        </p:txBody>
      </p:sp>
      <p:sp>
        <p:nvSpPr>
          <p:cNvPr id="4" name="Text 2">
            <a:extLst>
              <a:ext uri="{FF2B5EF4-FFF2-40B4-BE49-F238E27FC236}">
                <a16:creationId xmlns:a16="http://schemas.microsoft.com/office/drawing/2014/main" id="{65B004D7-41AE-EBAF-F023-B2FD63CBCD1C}"/>
              </a:ext>
            </a:extLst>
          </p:cNvPr>
          <p:cNvSpPr/>
          <p:nvPr/>
        </p:nvSpPr>
        <p:spPr>
          <a:xfrm>
            <a:off x="720028" y="3826367"/>
            <a:ext cx="10751942" cy="329207"/>
          </a:xfrm>
          <a:prstGeom prst="rect">
            <a:avLst/>
          </a:prstGeom>
          <a:noFill/>
          <a:ln cap="flat">
            <a:noFill/>
            <a:prstDash val="solid"/>
          </a:ln>
        </p:spPr>
        <p:txBody>
          <a:bodyPr vert="horz" wrap="non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pitchFamily="34"/>
                <a:ea typeface="Inter" pitchFamily="34"/>
                <a:cs typeface="Inter" pitchFamily="34"/>
              </a:rPr>
              <a:t>Puis crétion de la db dns mariadb pour récuperer les informations </a:t>
            </a:r>
            <a:endParaRPr lang="en-US" sz="1583">
              <a:solidFill>
                <a:srgbClr val="000000"/>
              </a:solidFill>
              <a:latin typeface="Calibri"/>
            </a:endParaRPr>
          </a:p>
        </p:txBody>
      </p:sp>
      <p:pic>
        <p:nvPicPr>
          <p:cNvPr id="5" name="Image 0" descr="preencoded.png">
            <a:extLst>
              <a:ext uri="{FF2B5EF4-FFF2-40B4-BE49-F238E27FC236}">
                <a16:creationId xmlns:a16="http://schemas.microsoft.com/office/drawing/2014/main" id="{28DA6042-5E39-8821-F750-22DE5BF4440B}"/>
              </a:ext>
            </a:extLst>
          </p:cNvPr>
          <p:cNvPicPr>
            <a:picLocks noChangeAspect="1"/>
          </p:cNvPicPr>
          <p:nvPr/>
        </p:nvPicPr>
        <p:blipFill>
          <a:blip r:embed="rId3"/>
          <a:stretch>
            <a:fillRect/>
          </a:stretch>
        </p:blipFill>
        <p:spPr>
          <a:xfrm>
            <a:off x="2277961" y="4518820"/>
            <a:ext cx="4428333" cy="1028700"/>
          </a:xfrm>
          <a:prstGeom prst="rect">
            <a:avLst/>
          </a:prstGeom>
          <a:noFill/>
          <a:ln cap="flat">
            <a:noFill/>
          </a:ln>
        </p:spPr>
      </p:pic>
      <p:pic>
        <p:nvPicPr>
          <p:cNvPr id="6" name="Image 1" descr="preencoded.png">
            <a:extLst>
              <a:ext uri="{FF2B5EF4-FFF2-40B4-BE49-F238E27FC236}">
                <a16:creationId xmlns:a16="http://schemas.microsoft.com/office/drawing/2014/main" id="{422FF3B2-45B4-03D6-1573-D36EC6B2DC44}"/>
              </a:ext>
            </a:extLst>
          </p:cNvPr>
          <p:cNvPicPr>
            <a:picLocks noChangeAspect="1"/>
          </p:cNvPicPr>
          <p:nvPr/>
        </p:nvPicPr>
        <p:blipFill>
          <a:blip r:embed="rId4"/>
          <a:stretch>
            <a:fillRect/>
          </a:stretch>
        </p:blipFill>
        <p:spPr>
          <a:xfrm>
            <a:off x="6815929" y="4518820"/>
            <a:ext cx="3098010" cy="1028700"/>
          </a:xfrm>
          <a:prstGeom prst="rect">
            <a:avLst/>
          </a:prstGeom>
          <a:noFill/>
          <a:ln cap="flat">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8EE2055-274D-C78E-2DCA-84375397B989}"/>
              </a:ext>
            </a:extLst>
          </p:cNvPr>
          <p:cNvSpPr/>
          <p:nvPr/>
        </p:nvSpPr>
        <p:spPr>
          <a:xfrm>
            <a:off x="717354" y="563857"/>
            <a:ext cx="7662070" cy="537964"/>
          </a:xfrm>
          <a:prstGeom prst="rect">
            <a:avLst/>
          </a:prstGeom>
          <a:noFill/>
          <a:ln cap="flat">
            <a:noFill/>
            <a:prstDash val="solid"/>
          </a:ln>
        </p:spPr>
        <p:txBody>
          <a:bodyPr vert="horz" wrap="none" lIns="0" tIns="0" rIns="0" bIns="0" anchor="t" anchorCtr="0" compatLnSpc="1">
            <a:noAutofit/>
          </a:bodyPr>
          <a:lstStyle/>
          <a:p>
            <a:pPr defTabSz="761970">
              <a:lnSpc>
                <a:spcPts val="4208"/>
              </a:lnSpc>
              <a:defRPr sz="1800" b="0" i="0" u="none" strike="noStrike" kern="0" cap="none" spc="0" baseline="0">
                <a:solidFill>
                  <a:srgbClr val="000000"/>
                </a:solidFill>
                <a:uFillTx/>
              </a:defRPr>
            </a:pPr>
            <a:r>
              <a:rPr lang="en-US" sz="3375" b="1" kern="0" spc="-67">
                <a:solidFill>
                  <a:srgbClr val="FF8AAF"/>
                </a:solidFill>
                <a:latin typeface="Petrona Bold" pitchFamily="34"/>
                <a:ea typeface="Petrona Bold" pitchFamily="34"/>
                <a:cs typeface="Petrona Bold" pitchFamily="34"/>
              </a:rPr>
              <a:t>Configuration du fichier config du script</a:t>
            </a:r>
            <a:endParaRPr lang="en-US" sz="3375">
              <a:solidFill>
                <a:srgbClr val="000000"/>
              </a:solidFill>
              <a:latin typeface="Calibri"/>
            </a:endParaRPr>
          </a:p>
        </p:txBody>
      </p:sp>
      <p:sp>
        <p:nvSpPr>
          <p:cNvPr id="3" name="Text 1">
            <a:extLst>
              <a:ext uri="{FF2B5EF4-FFF2-40B4-BE49-F238E27FC236}">
                <a16:creationId xmlns:a16="http://schemas.microsoft.com/office/drawing/2014/main" id="{BCEF22A9-1ECB-4CEF-57BB-BC25DF4F7000}"/>
              </a:ext>
            </a:extLst>
          </p:cNvPr>
          <p:cNvSpPr/>
          <p:nvPr/>
        </p:nvSpPr>
        <p:spPr>
          <a:xfrm>
            <a:off x="717354" y="1511694"/>
            <a:ext cx="10757298" cy="655838"/>
          </a:xfrm>
          <a:prstGeom prst="rect">
            <a:avLst/>
          </a:prstGeom>
          <a:noFill/>
          <a:ln cap="flat">
            <a:noFill/>
            <a:prstDash val="solid"/>
          </a:ln>
        </p:spPr>
        <p:txBody>
          <a:bodyPr vert="horz" wrap="square" lIns="0" tIns="0" rIns="0" bIns="0" anchor="t" anchorCtr="0" compatLnSpc="1">
            <a:noAutofit/>
          </a:bodyPr>
          <a:lstStyle/>
          <a:p>
            <a:pPr defTabSz="761970">
              <a:lnSpc>
                <a:spcPts val="2542"/>
              </a:lnSpc>
              <a:defRPr sz="1800" b="0" i="0" u="none" strike="noStrike" kern="0" cap="none" spc="0" baseline="0">
                <a:solidFill>
                  <a:srgbClr val="000000"/>
                </a:solidFill>
                <a:uFillTx/>
              </a:defRPr>
            </a:pPr>
            <a:r>
              <a:rPr lang="en-US" sz="1583" kern="0" spc="-32">
                <a:solidFill>
                  <a:srgbClr val="E0D6DE"/>
                </a:solidFill>
                <a:latin typeface="Inter" pitchFamily="34"/>
                <a:ea typeface="Inter" pitchFamily="34"/>
                <a:cs typeface="Inter" pitchFamily="34"/>
              </a:rPr>
              <a:t>la bibliothèque config qui permet de gérer la configuration via des fichiers de configuration qui permettent de séparer les paramètres du code principal.</a:t>
            </a:r>
            <a:endParaRPr lang="en-US" sz="1583">
              <a:solidFill>
                <a:srgbClr val="000000"/>
              </a:solidFill>
              <a:latin typeface="Calibri"/>
            </a:endParaRPr>
          </a:p>
        </p:txBody>
      </p:sp>
      <p:pic>
        <p:nvPicPr>
          <p:cNvPr id="4" name="Image 0" descr="preencoded.png">
            <a:extLst>
              <a:ext uri="{FF2B5EF4-FFF2-40B4-BE49-F238E27FC236}">
                <a16:creationId xmlns:a16="http://schemas.microsoft.com/office/drawing/2014/main" id="{7A278A90-05E8-FEC3-288D-9EA72C7E1D2E}"/>
              </a:ext>
            </a:extLst>
          </p:cNvPr>
          <p:cNvPicPr>
            <a:picLocks noChangeAspect="1"/>
          </p:cNvPicPr>
          <p:nvPr/>
        </p:nvPicPr>
        <p:blipFill>
          <a:blip r:embed="rId3"/>
          <a:stretch>
            <a:fillRect/>
          </a:stretch>
        </p:blipFill>
        <p:spPr>
          <a:xfrm>
            <a:off x="2267346" y="2529482"/>
            <a:ext cx="3019722" cy="3074693"/>
          </a:xfrm>
          <a:prstGeom prst="rect">
            <a:avLst/>
          </a:prstGeom>
          <a:noFill/>
          <a:ln cap="flat">
            <a:noFill/>
          </a:ln>
        </p:spPr>
      </p:pic>
      <p:pic>
        <p:nvPicPr>
          <p:cNvPr id="5" name="Image 1" descr="preencoded.png">
            <a:extLst>
              <a:ext uri="{FF2B5EF4-FFF2-40B4-BE49-F238E27FC236}">
                <a16:creationId xmlns:a16="http://schemas.microsoft.com/office/drawing/2014/main" id="{24EE5FE4-4828-C303-5F88-F2D3911F0177}"/>
              </a:ext>
            </a:extLst>
          </p:cNvPr>
          <p:cNvPicPr>
            <a:picLocks noChangeAspect="1"/>
          </p:cNvPicPr>
          <p:nvPr/>
        </p:nvPicPr>
        <p:blipFill>
          <a:blip r:embed="rId4"/>
          <a:stretch>
            <a:fillRect/>
          </a:stretch>
        </p:blipFill>
        <p:spPr>
          <a:xfrm>
            <a:off x="5450982" y="2529482"/>
            <a:ext cx="4473572" cy="3074693"/>
          </a:xfrm>
          <a:prstGeom prst="rect">
            <a:avLst/>
          </a:prstGeom>
          <a:noFill/>
          <a:ln cap="flat">
            <a:noFill/>
          </a:ln>
        </p:spPr>
      </p:pic>
      <p:sp>
        <p:nvSpPr>
          <p:cNvPr id="6" name="Text 2">
            <a:extLst>
              <a:ext uri="{FF2B5EF4-FFF2-40B4-BE49-F238E27FC236}">
                <a16:creationId xmlns:a16="http://schemas.microsoft.com/office/drawing/2014/main" id="{6868E612-2ACB-3786-BEC5-BAEA7116C983}"/>
              </a:ext>
            </a:extLst>
          </p:cNvPr>
          <p:cNvSpPr/>
          <p:nvPr/>
        </p:nvSpPr>
        <p:spPr>
          <a:xfrm>
            <a:off x="717354" y="5966124"/>
            <a:ext cx="10757298" cy="327918"/>
          </a:xfrm>
          <a:prstGeom prst="rect">
            <a:avLst/>
          </a:prstGeom>
          <a:noFill/>
          <a:ln cap="flat">
            <a:noFill/>
            <a:prstDash val="solid"/>
          </a:ln>
        </p:spPr>
        <p:txBody>
          <a:bodyPr vert="horz" wrap="none" lIns="0" tIns="0" rIns="0" bIns="0" anchor="t" anchorCtr="0" compatLnSpc="1">
            <a:noAutofit/>
          </a:bodyPr>
          <a:lstStyle/>
          <a:p>
            <a:pPr defTabSz="761970">
              <a:lnSpc>
                <a:spcPts val="2542"/>
              </a:lnSpc>
              <a:defRPr sz="1800" b="0" i="0" u="none" strike="noStrike" kern="0" cap="none" spc="0" baseline="0">
                <a:solidFill>
                  <a:srgbClr val="000000"/>
                </a:solidFill>
                <a:uFillTx/>
              </a:defRPr>
            </a:pPr>
            <a:endParaRPr lang="en-US" sz="1583">
              <a:solidFill>
                <a:srgbClr val="000000"/>
              </a:solidFill>
              <a:latin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2704A403-C927-081D-CAB5-9921DB1D801D}"/>
              </a:ext>
            </a:extLst>
          </p:cNvPr>
          <p:cNvSpPr/>
          <p:nvPr/>
        </p:nvSpPr>
        <p:spPr>
          <a:xfrm>
            <a:off x="592631" y="465635"/>
            <a:ext cx="3693619" cy="444497"/>
          </a:xfrm>
          <a:prstGeom prst="rect">
            <a:avLst/>
          </a:prstGeom>
          <a:noFill/>
          <a:ln cap="flat">
            <a:noFill/>
            <a:prstDash val="solid"/>
          </a:ln>
        </p:spPr>
        <p:txBody>
          <a:bodyPr vert="horz" wrap="none" lIns="0" tIns="0" rIns="0" bIns="0" anchor="t" anchorCtr="0" compatLnSpc="1">
            <a:noAutofit/>
          </a:bodyPr>
          <a:lstStyle/>
          <a:p>
            <a:pPr defTabSz="761970">
              <a:lnSpc>
                <a:spcPts val="3458"/>
              </a:lnSpc>
              <a:defRPr sz="1800" b="0" i="0" u="none" strike="noStrike" kern="0" cap="none" spc="0" baseline="0">
                <a:solidFill>
                  <a:srgbClr val="000000"/>
                </a:solidFill>
                <a:uFillTx/>
              </a:defRPr>
            </a:pPr>
            <a:r>
              <a:rPr lang="en-US" sz="2792" b="1" kern="0" spc="-56">
                <a:solidFill>
                  <a:srgbClr val="FF8AAF"/>
                </a:solidFill>
                <a:latin typeface="Petrona Bold" pitchFamily="34"/>
                <a:ea typeface="Petrona Bold" pitchFamily="34"/>
                <a:cs typeface="Petrona Bold" pitchFamily="34"/>
              </a:rPr>
              <a:t>Script ssh_ftp_error.py</a:t>
            </a:r>
            <a:endParaRPr lang="en-US" sz="2792">
              <a:solidFill>
                <a:srgbClr val="000000"/>
              </a:solidFill>
              <a:latin typeface="Calibri"/>
            </a:endParaRPr>
          </a:p>
        </p:txBody>
      </p:sp>
      <p:sp>
        <p:nvSpPr>
          <p:cNvPr id="3" name="Text 1">
            <a:extLst>
              <a:ext uri="{FF2B5EF4-FFF2-40B4-BE49-F238E27FC236}">
                <a16:creationId xmlns:a16="http://schemas.microsoft.com/office/drawing/2014/main" id="{145BAAE2-E8EE-BCC0-646F-777F58AA2C46}"/>
              </a:ext>
            </a:extLst>
          </p:cNvPr>
          <p:cNvSpPr/>
          <p:nvPr/>
        </p:nvSpPr>
        <p:spPr>
          <a:xfrm>
            <a:off x="592630" y="1248766"/>
            <a:ext cx="11006732" cy="541934"/>
          </a:xfrm>
          <a:prstGeom prst="rect">
            <a:avLst/>
          </a:prstGeom>
          <a:noFill/>
          <a:ln cap="flat">
            <a:noFill/>
            <a:prstDash val="solid"/>
          </a:ln>
        </p:spPr>
        <p:txBody>
          <a:bodyPr vert="horz" wrap="square" lIns="0" tIns="0" rIns="0" bIns="0" anchor="t" anchorCtr="0" compatLnSpc="1">
            <a:noAutofit/>
          </a:bodyPr>
          <a:lstStyle/>
          <a:p>
            <a:pPr defTabSz="761970">
              <a:lnSpc>
                <a:spcPts val="2125"/>
              </a:lnSpc>
              <a:defRPr sz="1800" b="0" i="0" u="none" strike="noStrike" kern="0" cap="none" spc="0" baseline="0">
                <a:solidFill>
                  <a:srgbClr val="000000"/>
                </a:solidFill>
                <a:uFillTx/>
              </a:defRPr>
            </a:pPr>
            <a:r>
              <a:rPr lang="en-US" sz="1292" kern="0" spc="-27">
                <a:solidFill>
                  <a:srgbClr val="E0D6DE"/>
                </a:solidFill>
                <a:latin typeface="Inter" pitchFamily="34"/>
                <a:ea typeface="Inter" pitchFamily="34"/>
                <a:cs typeface="Inter" pitchFamily="34"/>
              </a:rPr>
              <a:t>Ce script permet de récupérer les logs d'erreurs FTP et de les stocker dans la base de données. Il permet de suivre les tentatives de connexion échouées et de surveiller les activités suspectes.</a:t>
            </a:r>
            <a:endParaRPr lang="en-US" sz="1292">
              <a:solidFill>
                <a:srgbClr val="000000"/>
              </a:solidFill>
              <a:latin typeface="Calibri"/>
            </a:endParaRPr>
          </a:p>
        </p:txBody>
      </p:sp>
      <p:pic>
        <p:nvPicPr>
          <p:cNvPr id="4" name="Image 0" descr="preencoded.png">
            <a:extLst>
              <a:ext uri="{FF2B5EF4-FFF2-40B4-BE49-F238E27FC236}">
                <a16:creationId xmlns:a16="http://schemas.microsoft.com/office/drawing/2014/main" id="{F10E5D78-4368-D717-0837-CFCF4B3AF246}"/>
              </a:ext>
            </a:extLst>
          </p:cNvPr>
          <p:cNvPicPr>
            <a:picLocks noChangeAspect="1"/>
          </p:cNvPicPr>
          <p:nvPr/>
        </p:nvPicPr>
        <p:blipFill>
          <a:blip r:embed="rId3"/>
          <a:stretch>
            <a:fillRect/>
          </a:stretch>
        </p:blipFill>
        <p:spPr>
          <a:xfrm>
            <a:off x="592631" y="1981101"/>
            <a:ext cx="7318674" cy="4413054"/>
          </a:xfrm>
          <a:prstGeom prst="rect">
            <a:avLst/>
          </a:prstGeom>
          <a:noFill/>
          <a:ln cap="flat">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037A2462-1AB7-8739-8E62-0ED772EE6DFA}"/>
              </a:ext>
            </a:extLst>
          </p:cNvPr>
          <p:cNvSpPr/>
          <p:nvPr/>
        </p:nvSpPr>
        <p:spPr>
          <a:xfrm>
            <a:off x="720029" y="1382214"/>
            <a:ext cx="6026444" cy="674987"/>
          </a:xfrm>
          <a:prstGeom prst="rect">
            <a:avLst/>
          </a:prstGeom>
          <a:noFill/>
          <a:ln cap="flat">
            <a:noFill/>
            <a:prstDash val="solid"/>
          </a:ln>
        </p:spPr>
        <p:txBody>
          <a:bodyPr vert="horz" wrap="none" lIns="0" tIns="0" rIns="0" bIns="0" anchor="t" anchorCtr="0" compatLnSpc="1">
            <a:noAutofit/>
          </a:bodyPr>
          <a:lstStyle/>
          <a:p>
            <a:pPr defTabSz="761970">
              <a:lnSpc>
                <a:spcPts val="5291"/>
              </a:lnSpc>
              <a:defRPr sz="1800" b="0" i="0" u="none" strike="noStrike" kern="0" cap="none" spc="0" baseline="0">
                <a:solidFill>
                  <a:srgbClr val="000000"/>
                </a:solidFill>
                <a:uFillTx/>
              </a:defRPr>
            </a:pPr>
            <a:r>
              <a:rPr lang="en-US" sz="4250" b="1" kern="0" spc="-85">
                <a:solidFill>
                  <a:srgbClr val="FF8AAF"/>
                </a:solidFill>
                <a:latin typeface="Petrona Bold" pitchFamily="34"/>
                <a:ea typeface="Petrona Bold" pitchFamily="34"/>
                <a:cs typeface="Petrona Bold" pitchFamily="34"/>
              </a:rPr>
              <a:t>job 08 ssh_web_error.py </a:t>
            </a:r>
            <a:endParaRPr lang="en-US" sz="4250">
              <a:solidFill>
                <a:srgbClr val="000000"/>
              </a:solidFill>
              <a:latin typeface="Calibri"/>
            </a:endParaRPr>
          </a:p>
        </p:txBody>
      </p:sp>
      <p:sp>
        <p:nvSpPr>
          <p:cNvPr id="3" name="Text 1">
            <a:extLst>
              <a:ext uri="{FF2B5EF4-FFF2-40B4-BE49-F238E27FC236}">
                <a16:creationId xmlns:a16="http://schemas.microsoft.com/office/drawing/2014/main" id="{BAC63F95-0881-97B7-0003-2694CADC6393}"/>
              </a:ext>
            </a:extLst>
          </p:cNvPr>
          <p:cNvSpPr/>
          <p:nvPr/>
        </p:nvSpPr>
        <p:spPr>
          <a:xfrm>
            <a:off x="720028" y="2468659"/>
            <a:ext cx="10751942" cy="526656"/>
          </a:xfrm>
          <a:prstGeom prst="rect">
            <a:avLst/>
          </a:prstGeom>
          <a:noFill/>
          <a:ln cap="flat">
            <a:noFill/>
            <a:prstDash val="solid"/>
          </a:ln>
        </p:spPr>
        <p:txBody>
          <a:bodyPr vert="horz" wrap="square" lIns="0" tIns="0" rIns="0" bIns="0" anchor="t" anchorCtr="0" compatLnSpc="1">
            <a:noAutofit/>
          </a:bodyPr>
          <a:lstStyle/>
          <a:p>
            <a:pPr defTabSz="761970">
              <a:lnSpc>
                <a:spcPts val="2042"/>
              </a:lnSpc>
              <a:defRPr sz="1800" b="0" i="0" u="none" strike="noStrike" kern="0" cap="none" spc="0" baseline="0">
                <a:solidFill>
                  <a:srgbClr val="000000"/>
                </a:solidFill>
                <a:uFillTx/>
              </a:defRPr>
            </a:pPr>
            <a:r>
              <a:rPr lang="en-US" sz="1292" kern="0" spc="-32">
                <a:solidFill>
                  <a:srgbClr val="E0D6DE"/>
                </a:solidFill>
                <a:latin typeface="Inter" pitchFamily="34"/>
                <a:ea typeface="Inter" pitchFamily="34"/>
                <a:cs typeface="Inter" pitchFamily="34"/>
              </a:rPr>
              <a:t>Ce script récupère l</a:t>
            </a:r>
            <a:r>
              <a:rPr lang="en-US" sz="1292" kern="0" spc="-32">
                <a:solidFill>
                  <a:srgbClr val="FF90A5"/>
                </a:solidFill>
                <a:latin typeface="Inter" pitchFamily="34"/>
                <a:ea typeface="Inter" pitchFamily="34"/>
                <a:cs typeface="Inter" pitchFamily="34"/>
              </a:rPr>
              <a:t>es logs d’erreurs de notre serveur Web APACHE2</a:t>
            </a:r>
            <a:r>
              <a:rPr lang="en-US" sz="1292" kern="0" spc="-32">
                <a:solidFill>
                  <a:srgbClr val="E0D6DE"/>
                </a:solidFill>
                <a:latin typeface="Inter" pitchFamily="34"/>
                <a:ea typeface="Inter" pitchFamily="34"/>
                <a:cs typeface="Inter" pitchFamily="34"/>
              </a:rPr>
              <a:t> et les stocke dans la base de données. Il permet de suivre les tentatives de connexion échouées et de surveiller les activités suspectes.</a:t>
            </a:r>
            <a:endParaRPr lang="en-US" sz="1292">
              <a:solidFill>
                <a:srgbClr val="000000"/>
              </a:solidFill>
              <a:latin typeface="Calibri"/>
            </a:endParaRPr>
          </a:p>
        </p:txBody>
      </p:sp>
      <p:sp>
        <p:nvSpPr>
          <p:cNvPr id="4" name="Text 2">
            <a:extLst>
              <a:ext uri="{FF2B5EF4-FFF2-40B4-BE49-F238E27FC236}">
                <a16:creationId xmlns:a16="http://schemas.microsoft.com/office/drawing/2014/main" id="{719BDF29-7720-3386-B6CE-83BD273AC214}"/>
              </a:ext>
            </a:extLst>
          </p:cNvPr>
          <p:cNvSpPr/>
          <p:nvPr/>
        </p:nvSpPr>
        <p:spPr>
          <a:xfrm>
            <a:off x="720028" y="3226696"/>
            <a:ext cx="10751942" cy="526656"/>
          </a:xfrm>
          <a:prstGeom prst="rect">
            <a:avLst/>
          </a:prstGeom>
          <a:noFill/>
          <a:ln cap="flat">
            <a:noFill/>
            <a:prstDash val="solid"/>
          </a:ln>
        </p:spPr>
        <p:txBody>
          <a:bodyPr vert="horz" wrap="square" lIns="0" tIns="0" rIns="0" bIns="0" anchor="t" anchorCtr="0" compatLnSpc="1">
            <a:noAutofit/>
          </a:bodyPr>
          <a:lstStyle/>
          <a:p>
            <a:pPr defTabSz="761970">
              <a:lnSpc>
                <a:spcPts val="2042"/>
              </a:lnSpc>
              <a:defRPr sz="1800" b="0" i="0" u="none" strike="noStrike" kern="0" cap="none" spc="0" baseline="0">
                <a:solidFill>
                  <a:srgbClr val="000000"/>
                </a:solidFill>
                <a:uFillTx/>
              </a:defRPr>
            </a:pPr>
            <a:r>
              <a:rPr lang="en-US" sz="1292" kern="0" spc="-32">
                <a:solidFill>
                  <a:srgbClr val="E0D6DE"/>
                </a:solidFill>
                <a:latin typeface="Inter" pitchFamily="34"/>
                <a:ea typeface="Inter" pitchFamily="34"/>
                <a:cs typeface="Inter" pitchFamily="34"/>
              </a:rPr>
              <a:t>On se rend sur notre serveur Web. L’utilisateur </a:t>
            </a:r>
            <a:r>
              <a:rPr lang="en-US" sz="1292" kern="0" spc="-32">
                <a:solidFill>
                  <a:srgbClr val="FF90A5"/>
                </a:solidFill>
                <a:latin typeface="Inter" pitchFamily="34"/>
                <a:ea typeface="Inter" pitchFamily="34"/>
                <a:cs typeface="Inter" pitchFamily="34"/>
              </a:rPr>
              <a:t>“monitor”</a:t>
            </a:r>
            <a:r>
              <a:rPr lang="en-US" sz="1292" kern="0" spc="-32">
                <a:solidFill>
                  <a:srgbClr val="E0D6DE"/>
                </a:solidFill>
                <a:latin typeface="Inter" pitchFamily="34"/>
                <a:ea typeface="Inter" pitchFamily="34"/>
                <a:cs typeface="Inter" pitchFamily="34"/>
              </a:rPr>
              <a:t> doit avoir les permissions pour accéder au répertoire Apache2 qui contient le fichier qui nous intéresse</a:t>
            </a:r>
            <a:r>
              <a:rPr lang="en-US" sz="1292" kern="0" spc="-32">
                <a:solidFill>
                  <a:srgbClr val="FF90A5"/>
                </a:solidFill>
                <a:latin typeface="Inter" pitchFamily="34"/>
                <a:ea typeface="Inter" pitchFamily="34"/>
                <a:cs typeface="Inter" pitchFamily="34"/>
              </a:rPr>
              <a:t> “ERROR.LOG”.</a:t>
            </a:r>
            <a:endParaRPr lang="en-US" sz="1292">
              <a:solidFill>
                <a:srgbClr val="000000"/>
              </a:solidFill>
              <a:latin typeface="Calibri"/>
            </a:endParaRPr>
          </a:p>
        </p:txBody>
      </p:sp>
      <p:pic>
        <p:nvPicPr>
          <p:cNvPr id="5" name="Image 0" descr="preencoded.png">
            <a:extLst>
              <a:ext uri="{FF2B5EF4-FFF2-40B4-BE49-F238E27FC236}">
                <a16:creationId xmlns:a16="http://schemas.microsoft.com/office/drawing/2014/main" id="{776B6567-AC2B-7B32-A024-D5D6E92488CD}"/>
              </a:ext>
            </a:extLst>
          </p:cNvPr>
          <p:cNvPicPr>
            <a:picLocks noChangeAspect="1"/>
          </p:cNvPicPr>
          <p:nvPr/>
        </p:nvPicPr>
        <p:blipFill>
          <a:blip r:embed="rId3"/>
          <a:stretch>
            <a:fillRect/>
          </a:stretch>
        </p:blipFill>
        <p:spPr>
          <a:xfrm>
            <a:off x="720029" y="3984726"/>
            <a:ext cx="10325496" cy="732929"/>
          </a:xfrm>
          <a:prstGeom prst="rect">
            <a:avLst/>
          </a:prstGeom>
          <a:noFill/>
          <a:ln cap="flat">
            <a:noFill/>
          </a:ln>
        </p:spPr>
      </p:pic>
      <p:sp>
        <p:nvSpPr>
          <p:cNvPr id="6" name="Text 3">
            <a:extLst>
              <a:ext uri="{FF2B5EF4-FFF2-40B4-BE49-F238E27FC236}">
                <a16:creationId xmlns:a16="http://schemas.microsoft.com/office/drawing/2014/main" id="{FC609472-1728-5D98-15A1-97D1EA67A6BD}"/>
              </a:ext>
            </a:extLst>
          </p:cNvPr>
          <p:cNvSpPr/>
          <p:nvPr/>
        </p:nvSpPr>
        <p:spPr>
          <a:xfrm>
            <a:off x="720028" y="4949030"/>
            <a:ext cx="10751942" cy="526656"/>
          </a:xfrm>
          <a:prstGeom prst="rect">
            <a:avLst/>
          </a:prstGeom>
          <a:noFill/>
          <a:ln cap="flat">
            <a:noFill/>
            <a:prstDash val="solid"/>
          </a:ln>
        </p:spPr>
        <p:txBody>
          <a:bodyPr vert="horz" wrap="square" lIns="0" tIns="0" rIns="0" bIns="0" anchor="t" anchorCtr="0" compatLnSpc="1">
            <a:noAutofit/>
          </a:bodyPr>
          <a:lstStyle/>
          <a:p>
            <a:pPr defTabSz="761970">
              <a:lnSpc>
                <a:spcPts val="2042"/>
              </a:lnSpc>
              <a:defRPr sz="1800" b="0" i="0" u="none" strike="noStrike" kern="0" cap="none" spc="0" baseline="0">
                <a:solidFill>
                  <a:srgbClr val="000000"/>
                </a:solidFill>
                <a:uFillTx/>
              </a:defRPr>
            </a:pPr>
            <a:r>
              <a:rPr lang="en-US" sz="1292" kern="0" spc="-32">
                <a:solidFill>
                  <a:srgbClr val="E0D6DE"/>
                </a:solidFill>
                <a:latin typeface="Inter" pitchFamily="34"/>
                <a:ea typeface="Inter" pitchFamily="34"/>
                <a:cs typeface="Inter" pitchFamily="34"/>
              </a:rPr>
              <a:t>pour donner la permission à l'utilisateur monitor d'accéder au répertoire Apache2, ainsi que les sous répertoire et fichier présent dans le répertoire spécifié avec la commande  </a:t>
            </a:r>
            <a:r>
              <a:rPr lang="en-US" sz="1292" b="1" kern="0" spc="-32">
                <a:solidFill>
                  <a:srgbClr val="FF90A5"/>
                </a:solidFill>
                <a:latin typeface="Inter" pitchFamily="34"/>
                <a:ea typeface="Inter" pitchFamily="34"/>
                <a:cs typeface="Inter" pitchFamily="34"/>
              </a:rPr>
              <a:t>"chown -R /var/log/apache2"</a:t>
            </a:r>
            <a:endParaRPr lang="en-US" sz="1292">
              <a:solidFill>
                <a:srgbClr val="000000"/>
              </a:solidFill>
              <a:latin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3CE029BA-9F3A-EFDE-9FBE-DEDAB8A21A78}"/>
              </a:ext>
            </a:extLst>
          </p:cNvPr>
          <p:cNvSpPr/>
          <p:nvPr/>
        </p:nvSpPr>
        <p:spPr>
          <a:xfrm>
            <a:off x="663474" y="521292"/>
            <a:ext cx="4255298" cy="497685"/>
          </a:xfrm>
          <a:prstGeom prst="rect">
            <a:avLst/>
          </a:prstGeom>
          <a:noFill/>
          <a:ln cap="flat">
            <a:noFill/>
            <a:prstDash val="solid"/>
          </a:ln>
        </p:spPr>
        <p:txBody>
          <a:bodyPr vert="horz" wrap="none" lIns="0" tIns="0" rIns="0" bIns="0" anchor="t" anchorCtr="0" compatLnSpc="1">
            <a:noAutofit/>
          </a:bodyPr>
          <a:lstStyle/>
          <a:p>
            <a:pPr defTabSz="761970">
              <a:lnSpc>
                <a:spcPts val="3917"/>
              </a:lnSpc>
              <a:defRPr sz="1800" b="0" i="0" u="none" strike="noStrike" kern="0" cap="none" spc="0" baseline="0">
                <a:solidFill>
                  <a:srgbClr val="000000"/>
                </a:solidFill>
                <a:uFillTx/>
              </a:defRPr>
            </a:pPr>
            <a:r>
              <a:rPr lang="en-US" sz="3125" b="1" kern="0" spc="-62">
                <a:solidFill>
                  <a:srgbClr val="FF8AAF"/>
                </a:solidFill>
                <a:latin typeface="Petrona Bold" pitchFamily="34"/>
                <a:ea typeface="Petrona Bold" pitchFamily="34"/>
                <a:cs typeface="Petrona Bold" pitchFamily="34"/>
              </a:rPr>
              <a:t>script ssh_web_error.py</a:t>
            </a:r>
            <a:endParaRPr lang="en-US" sz="3125">
              <a:solidFill>
                <a:srgbClr val="000000"/>
              </a:solidFill>
              <a:latin typeface="Calibri"/>
            </a:endParaRPr>
          </a:p>
        </p:txBody>
      </p:sp>
      <p:pic>
        <p:nvPicPr>
          <p:cNvPr id="3" name="Image 0" descr="preencoded.png">
            <a:extLst>
              <a:ext uri="{FF2B5EF4-FFF2-40B4-BE49-F238E27FC236}">
                <a16:creationId xmlns:a16="http://schemas.microsoft.com/office/drawing/2014/main" id="{B1624ED2-351B-A24D-157C-FB02386007C3}"/>
              </a:ext>
            </a:extLst>
          </p:cNvPr>
          <p:cNvPicPr>
            <a:picLocks noChangeAspect="1"/>
          </p:cNvPicPr>
          <p:nvPr/>
        </p:nvPicPr>
        <p:blipFill>
          <a:blip r:embed="rId3"/>
          <a:stretch>
            <a:fillRect/>
          </a:stretch>
        </p:blipFill>
        <p:spPr>
          <a:xfrm>
            <a:off x="663474" y="1398094"/>
            <a:ext cx="6732193" cy="4941098"/>
          </a:xfrm>
          <a:prstGeom prst="rect">
            <a:avLst/>
          </a:prstGeom>
          <a:noFill/>
          <a:ln cap="flat">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9CEB0E8B-C531-D2B5-BA7B-F04D8C27F8AF}"/>
              </a:ext>
            </a:extLst>
          </p:cNvPr>
          <p:cNvSpPr/>
          <p:nvPr/>
        </p:nvSpPr>
        <p:spPr>
          <a:xfrm>
            <a:off x="720029" y="1179515"/>
            <a:ext cx="5400674" cy="674987"/>
          </a:xfrm>
          <a:prstGeom prst="rect">
            <a:avLst/>
          </a:prstGeom>
          <a:noFill/>
          <a:ln cap="flat">
            <a:noFill/>
            <a:prstDash val="solid"/>
          </a:ln>
        </p:spPr>
        <p:txBody>
          <a:bodyPr vert="horz" wrap="none" lIns="0" tIns="0" rIns="0" bIns="0" anchor="t" anchorCtr="0" compatLnSpc="1">
            <a:noAutofit/>
          </a:bodyPr>
          <a:lstStyle/>
          <a:p>
            <a:pPr defTabSz="761970">
              <a:lnSpc>
                <a:spcPts val="5291"/>
              </a:lnSpc>
              <a:defRPr sz="1800" b="0" i="0" u="none" strike="noStrike" kern="0" cap="none" spc="0" baseline="0">
                <a:solidFill>
                  <a:srgbClr val="000000"/>
                </a:solidFill>
                <a:uFillTx/>
              </a:defRPr>
            </a:pPr>
            <a:r>
              <a:rPr lang="en-US" sz="4250" b="1" kern="0" spc="-85">
                <a:solidFill>
                  <a:srgbClr val="FF8AAF"/>
                </a:solidFill>
                <a:latin typeface="Petrona Bold" pitchFamily="34"/>
                <a:ea typeface="Petrona Bold" pitchFamily="34"/>
                <a:cs typeface="Petrona Bold" pitchFamily="34"/>
              </a:rPr>
              <a:t>Resultat du script </a:t>
            </a:r>
            <a:endParaRPr lang="en-US" sz="4250">
              <a:solidFill>
                <a:srgbClr val="000000"/>
              </a:solidFill>
              <a:latin typeface="Calibri"/>
            </a:endParaRPr>
          </a:p>
        </p:txBody>
      </p:sp>
      <p:pic>
        <p:nvPicPr>
          <p:cNvPr id="3" name="Image 0" descr="preencoded.png">
            <a:extLst>
              <a:ext uri="{FF2B5EF4-FFF2-40B4-BE49-F238E27FC236}">
                <a16:creationId xmlns:a16="http://schemas.microsoft.com/office/drawing/2014/main" id="{572D6CE4-4198-F2AC-0B6C-83BC205DBACD}"/>
              </a:ext>
            </a:extLst>
          </p:cNvPr>
          <p:cNvPicPr>
            <a:picLocks noChangeAspect="1"/>
          </p:cNvPicPr>
          <p:nvPr/>
        </p:nvPicPr>
        <p:blipFill>
          <a:blip r:embed="rId3"/>
          <a:stretch>
            <a:fillRect/>
          </a:stretch>
        </p:blipFill>
        <p:spPr>
          <a:xfrm>
            <a:off x="2606375" y="2397816"/>
            <a:ext cx="6979143" cy="3086100"/>
          </a:xfrm>
          <a:prstGeom prst="rect">
            <a:avLst/>
          </a:prstGeom>
          <a:noFill/>
          <a:ln cap="flat">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877A589-4042-D1B5-DBB0-111A65486EA2}"/>
              </a:ext>
            </a:extLst>
          </p:cNvPr>
          <p:cNvSpPr/>
          <p:nvPr/>
        </p:nvSpPr>
        <p:spPr>
          <a:xfrm>
            <a:off x="720029" y="1091306"/>
            <a:ext cx="5400674" cy="674987"/>
          </a:xfrm>
          <a:prstGeom prst="rect">
            <a:avLst/>
          </a:prstGeom>
          <a:noFill/>
          <a:ln cap="flat">
            <a:noFill/>
            <a:prstDash val="solid"/>
          </a:ln>
        </p:spPr>
        <p:txBody>
          <a:bodyPr vert="horz" wrap="none" lIns="0" tIns="0" rIns="0" bIns="0" anchor="t" anchorCtr="0" compatLnSpc="1">
            <a:noAutofit/>
          </a:bodyPr>
          <a:lstStyle/>
          <a:p>
            <a:pPr defTabSz="761970">
              <a:lnSpc>
                <a:spcPts val="5291"/>
              </a:lnSpc>
              <a:defRPr sz="1800" b="0" i="0" u="none" strike="noStrike" kern="0" cap="none" spc="0" baseline="0">
                <a:solidFill>
                  <a:srgbClr val="000000"/>
                </a:solidFill>
                <a:uFillTx/>
              </a:defRPr>
            </a:pPr>
            <a:r>
              <a:rPr lang="en-US" sz="4250" b="1" kern="0" spc="-85">
                <a:solidFill>
                  <a:srgbClr val="FF8AAF"/>
                </a:solidFill>
                <a:latin typeface="Petrona Bold" pitchFamily="34"/>
                <a:ea typeface="Petrona Bold" pitchFamily="34"/>
                <a:cs typeface="Petrona Bold" pitchFamily="34"/>
              </a:rPr>
              <a:t>Envoi de Mails : JOB09</a:t>
            </a:r>
            <a:endParaRPr lang="en-US" sz="4250">
              <a:solidFill>
                <a:srgbClr val="000000"/>
              </a:solidFill>
              <a:latin typeface="Calibri"/>
            </a:endParaRPr>
          </a:p>
        </p:txBody>
      </p:sp>
      <p:sp>
        <p:nvSpPr>
          <p:cNvPr id="3" name="Text 1">
            <a:extLst>
              <a:ext uri="{FF2B5EF4-FFF2-40B4-BE49-F238E27FC236}">
                <a16:creationId xmlns:a16="http://schemas.microsoft.com/office/drawing/2014/main" id="{63C9020D-E801-B2AC-C571-801FCDB8D724}"/>
              </a:ext>
            </a:extLst>
          </p:cNvPr>
          <p:cNvSpPr/>
          <p:nvPr/>
        </p:nvSpPr>
        <p:spPr>
          <a:xfrm>
            <a:off x="720028" y="2177750"/>
            <a:ext cx="10751942" cy="658413"/>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pitchFamily="34"/>
                <a:ea typeface="Inter" pitchFamily="34"/>
                <a:cs typeface="Inter" pitchFamily="34"/>
              </a:rPr>
              <a:t>Ce script envoie des mails à l'administrateur système avec les tentatives de connexion échouées. Pour cela, nous avons besoin </a:t>
            </a:r>
            <a:r>
              <a:rPr lang="en-US" sz="1583" b="1" kern="0" spc="-32">
                <a:solidFill>
                  <a:srgbClr val="FF90A5"/>
                </a:solidFill>
                <a:latin typeface="Inter" pitchFamily="34"/>
                <a:ea typeface="Inter" pitchFamily="34"/>
                <a:cs typeface="Inter" pitchFamily="34"/>
              </a:rPr>
              <a:t>de trois adresses emails.</a:t>
            </a:r>
            <a:endParaRPr lang="en-US" sz="1583">
              <a:solidFill>
                <a:srgbClr val="000000"/>
              </a:solidFill>
              <a:latin typeface="Calibri"/>
            </a:endParaRPr>
          </a:p>
        </p:txBody>
      </p:sp>
      <p:sp>
        <p:nvSpPr>
          <p:cNvPr id="4" name="Text 2">
            <a:extLst>
              <a:ext uri="{FF2B5EF4-FFF2-40B4-BE49-F238E27FC236}">
                <a16:creationId xmlns:a16="http://schemas.microsoft.com/office/drawing/2014/main" id="{14A27826-8BEC-7C20-5736-8E1808552C95}"/>
              </a:ext>
            </a:extLst>
          </p:cNvPr>
          <p:cNvSpPr/>
          <p:nvPr/>
        </p:nvSpPr>
        <p:spPr>
          <a:xfrm>
            <a:off x="720028" y="3273224"/>
            <a:ext cx="3076872" cy="337543"/>
          </a:xfrm>
          <a:prstGeom prst="rect">
            <a:avLst/>
          </a:prstGeom>
          <a:noFill/>
          <a:ln cap="flat">
            <a:noFill/>
            <a:prstDash val="solid"/>
          </a:ln>
        </p:spPr>
        <p:txBody>
          <a:bodyPr vert="horz" wrap="non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pitchFamily="34"/>
                <a:ea typeface="Petrona Bold" pitchFamily="34"/>
                <a:cs typeface="Petrona Bold" pitchFamily="34"/>
              </a:rPr>
              <a:t>Adresse du serveur SMTP </a:t>
            </a:r>
            <a:endParaRPr lang="en-US" sz="2125">
              <a:solidFill>
                <a:srgbClr val="000000"/>
              </a:solidFill>
              <a:latin typeface="Calibri"/>
            </a:endParaRPr>
          </a:p>
        </p:txBody>
      </p:sp>
      <p:sp>
        <p:nvSpPr>
          <p:cNvPr id="5" name="Text 3">
            <a:extLst>
              <a:ext uri="{FF2B5EF4-FFF2-40B4-BE49-F238E27FC236}">
                <a16:creationId xmlns:a16="http://schemas.microsoft.com/office/drawing/2014/main" id="{1A0FAC4E-993A-4236-7606-4C64F47B3D47}"/>
              </a:ext>
            </a:extLst>
          </p:cNvPr>
          <p:cNvSpPr/>
          <p:nvPr/>
        </p:nvSpPr>
        <p:spPr>
          <a:xfrm>
            <a:off x="720028" y="3816446"/>
            <a:ext cx="3249015" cy="1053304"/>
          </a:xfrm>
          <a:prstGeom prst="rect">
            <a:avLst/>
          </a:prstGeom>
          <a:noFill/>
          <a:ln cap="flat">
            <a:noFill/>
            <a:prstDash val="solid"/>
          </a:ln>
        </p:spPr>
        <p:txBody>
          <a:bodyPr vert="horz" wrap="square" lIns="0" tIns="0" rIns="0" bIns="0" anchor="t" anchorCtr="0" compatLnSpc="1">
            <a:noAutofit/>
          </a:bodyPr>
          <a:lstStyle/>
          <a:p>
            <a:pPr defTabSz="761970">
              <a:lnSpc>
                <a:spcPts val="2042"/>
              </a:lnSpc>
              <a:defRPr sz="1800" b="0" i="0" u="none" strike="noStrike" kern="0" cap="none" spc="0" baseline="0">
                <a:solidFill>
                  <a:srgbClr val="000000"/>
                </a:solidFill>
                <a:uFillTx/>
              </a:defRPr>
            </a:pPr>
            <a:r>
              <a:rPr lang="en-US" sz="1292" b="1" kern="0" spc="-32">
                <a:solidFill>
                  <a:srgbClr val="FF90A5"/>
                </a:solidFill>
                <a:latin typeface="Inter" pitchFamily="34"/>
                <a:ea typeface="Inter" pitchFamily="34"/>
                <a:cs typeface="Inter" pitchFamily="34"/>
              </a:rPr>
              <a:t>smtp@gmail.com</a:t>
            </a:r>
            <a:r>
              <a:rPr lang="en-US" sz="1292" kern="0" spc="-32">
                <a:solidFill>
                  <a:srgbClr val="E0D6DE"/>
                </a:solidFill>
                <a:latin typeface="Inter" pitchFamily="34"/>
                <a:ea typeface="Inter" pitchFamily="34"/>
                <a:cs typeface="Inter" pitchFamily="34"/>
              </a:rPr>
              <a:t> : Serveur qui transmet vos emails, il s’agit de l’adresse mail du serveur SMTP .c’est port sont Port :</a:t>
            </a:r>
            <a:r>
              <a:rPr lang="en-US" sz="1292" kern="0" spc="-32">
                <a:solidFill>
                  <a:srgbClr val="FF90A5"/>
                </a:solidFill>
                <a:latin typeface="Inter" pitchFamily="34"/>
                <a:ea typeface="Inter" pitchFamily="34"/>
                <a:cs typeface="Inter" pitchFamily="34"/>
              </a:rPr>
              <a:t> 587 </a:t>
            </a:r>
            <a:r>
              <a:rPr lang="en-US" sz="1292" kern="0" spc="-32">
                <a:solidFill>
                  <a:srgbClr val="E0D6DE"/>
                </a:solidFill>
                <a:latin typeface="Inter" pitchFamily="34"/>
                <a:ea typeface="Inter" pitchFamily="34"/>
                <a:cs typeface="Inter" pitchFamily="34"/>
              </a:rPr>
              <a:t>(TLS) ou 465 (SSL)</a:t>
            </a:r>
            <a:endParaRPr lang="en-US" sz="1292">
              <a:solidFill>
                <a:srgbClr val="000000"/>
              </a:solidFill>
              <a:latin typeface="Calibri"/>
            </a:endParaRPr>
          </a:p>
        </p:txBody>
      </p:sp>
      <p:sp>
        <p:nvSpPr>
          <p:cNvPr id="6" name="Text 4">
            <a:extLst>
              <a:ext uri="{FF2B5EF4-FFF2-40B4-BE49-F238E27FC236}">
                <a16:creationId xmlns:a16="http://schemas.microsoft.com/office/drawing/2014/main" id="{02C374AD-F02A-1979-3AA9-7EDF551DCF10}"/>
              </a:ext>
            </a:extLst>
          </p:cNvPr>
          <p:cNvSpPr/>
          <p:nvPr/>
        </p:nvSpPr>
        <p:spPr>
          <a:xfrm>
            <a:off x="720028" y="5054895"/>
            <a:ext cx="3249015" cy="263324"/>
          </a:xfrm>
          <a:prstGeom prst="rect">
            <a:avLst/>
          </a:prstGeom>
          <a:noFill/>
          <a:ln cap="flat">
            <a:noFill/>
            <a:prstDash val="solid"/>
          </a:ln>
        </p:spPr>
        <p:txBody>
          <a:bodyPr vert="horz" wrap="none" lIns="0" tIns="0" rIns="0" bIns="0" anchor="t" anchorCtr="0" compatLnSpc="1">
            <a:noAutofit/>
          </a:bodyPr>
          <a:lstStyle/>
          <a:p>
            <a:pPr defTabSz="761970">
              <a:lnSpc>
                <a:spcPts val="2042"/>
              </a:lnSpc>
              <a:defRPr sz="1800" b="0" i="0" u="none" strike="noStrike" kern="0" cap="none" spc="0" baseline="0">
                <a:solidFill>
                  <a:srgbClr val="000000"/>
                </a:solidFill>
                <a:uFillTx/>
              </a:defRPr>
            </a:pPr>
            <a:r>
              <a:rPr lang="en-US" sz="1292" kern="0" spc="-32">
                <a:solidFill>
                  <a:srgbClr val="E0D6DE"/>
                </a:solidFill>
                <a:latin typeface="Inter" pitchFamily="34"/>
                <a:ea typeface="Inter" pitchFamily="34"/>
                <a:cs typeface="Inter" pitchFamily="34"/>
              </a:rPr>
              <a:t>On utilisera le port TLS</a:t>
            </a:r>
            <a:endParaRPr lang="en-US" sz="1292">
              <a:solidFill>
                <a:srgbClr val="000000"/>
              </a:solidFill>
              <a:latin typeface="Calibri"/>
            </a:endParaRPr>
          </a:p>
        </p:txBody>
      </p:sp>
      <p:sp>
        <p:nvSpPr>
          <p:cNvPr id="7" name="Text 5">
            <a:extLst>
              <a:ext uri="{FF2B5EF4-FFF2-40B4-BE49-F238E27FC236}">
                <a16:creationId xmlns:a16="http://schemas.microsoft.com/office/drawing/2014/main" id="{5B7E4A94-6048-E723-AAC8-AE5721728B22}"/>
              </a:ext>
            </a:extLst>
          </p:cNvPr>
          <p:cNvSpPr/>
          <p:nvPr/>
        </p:nvSpPr>
        <p:spPr>
          <a:xfrm>
            <a:off x="4477245" y="3273224"/>
            <a:ext cx="3179468" cy="337543"/>
          </a:xfrm>
          <a:prstGeom prst="rect">
            <a:avLst/>
          </a:prstGeom>
          <a:noFill/>
          <a:ln cap="flat">
            <a:noFill/>
            <a:prstDash val="solid"/>
          </a:ln>
        </p:spPr>
        <p:txBody>
          <a:bodyPr vert="horz" wrap="non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pitchFamily="34"/>
                <a:ea typeface="Petrona Bold" pitchFamily="34"/>
                <a:cs typeface="Petrona Bold" pitchFamily="34"/>
              </a:rPr>
              <a:t>Adresse d'authentification </a:t>
            </a:r>
            <a:endParaRPr lang="en-US" sz="2125">
              <a:solidFill>
                <a:srgbClr val="000000"/>
              </a:solidFill>
              <a:latin typeface="Calibri"/>
            </a:endParaRPr>
          </a:p>
        </p:txBody>
      </p:sp>
      <p:sp>
        <p:nvSpPr>
          <p:cNvPr id="8" name="Text 6">
            <a:extLst>
              <a:ext uri="{FF2B5EF4-FFF2-40B4-BE49-F238E27FC236}">
                <a16:creationId xmlns:a16="http://schemas.microsoft.com/office/drawing/2014/main" id="{E41E0894-EF1C-7B5F-7C8E-E6B8727BF354}"/>
              </a:ext>
            </a:extLst>
          </p:cNvPr>
          <p:cNvSpPr/>
          <p:nvPr/>
        </p:nvSpPr>
        <p:spPr>
          <a:xfrm>
            <a:off x="4477245" y="3816446"/>
            <a:ext cx="3249015" cy="1316629"/>
          </a:xfrm>
          <a:prstGeom prst="rect">
            <a:avLst/>
          </a:prstGeom>
          <a:noFill/>
          <a:ln cap="flat">
            <a:noFill/>
            <a:prstDash val="solid"/>
          </a:ln>
        </p:spPr>
        <p:txBody>
          <a:bodyPr vert="horz" wrap="square" lIns="0" tIns="0" rIns="0" bIns="0" anchor="t" anchorCtr="0" compatLnSpc="1">
            <a:noAutofit/>
          </a:bodyPr>
          <a:lstStyle/>
          <a:p>
            <a:pPr defTabSz="761970">
              <a:lnSpc>
                <a:spcPts val="2042"/>
              </a:lnSpc>
              <a:defRPr sz="1800" b="0" i="0" u="none" strike="noStrike" kern="0" cap="none" spc="0" baseline="0">
                <a:solidFill>
                  <a:srgbClr val="000000"/>
                </a:solidFill>
                <a:uFillTx/>
              </a:defRPr>
            </a:pPr>
            <a:r>
              <a:rPr lang="en-US" sz="1292" b="1" kern="0" spc="-32">
                <a:solidFill>
                  <a:srgbClr val="FF90A5"/>
                </a:solidFill>
                <a:latin typeface="Inter" pitchFamily="34"/>
                <a:ea typeface="Inter" pitchFamily="34"/>
                <a:cs typeface="Inter" pitchFamily="34"/>
              </a:rPr>
              <a:t>manon.usrlrm@gmail.com :</a:t>
            </a:r>
            <a:r>
              <a:rPr lang="en-US" sz="1292" kern="0" spc="-32">
                <a:solidFill>
                  <a:srgbClr val="E0D6DE"/>
                </a:solidFill>
                <a:latin typeface="Inter" pitchFamily="34"/>
                <a:ea typeface="Inter" pitchFamily="34"/>
                <a:cs typeface="Inter" pitchFamily="34"/>
              </a:rPr>
              <a:t> Il s'agit de l'adresse email que vous utilisez pour vous connecter au serveur SMTP. Cette adresse correspond à celle avec laquelle vous envoyez l'email.</a:t>
            </a:r>
            <a:endParaRPr lang="en-US" sz="1292">
              <a:solidFill>
                <a:srgbClr val="000000"/>
              </a:solidFill>
              <a:latin typeface="Calibri"/>
            </a:endParaRPr>
          </a:p>
        </p:txBody>
      </p:sp>
      <p:sp>
        <p:nvSpPr>
          <p:cNvPr id="9" name="Text 7">
            <a:extLst>
              <a:ext uri="{FF2B5EF4-FFF2-40B4-BE49-F238E27FC236}">
                <a16:creationId xmlns:a16="http://schemas.microsoft.com/office/drawing/2014/main" id="{76E59148-1E6E-54AA-0BD6-4B5075B926F7}"/>
              </a:ext>
            </a:extLst>
          </p:cNvPr>
          <p:cNvSpPr/>
          <p:nvPr/>
        </p:nvSpPr>
        <p:spPr>
          <a:xfrm>
            <a:off x="4477245" y="5318226"/>
            <a:ext cx="3249015" cy="263324"/>
          </a:xfrm>
          <a:prstGeom prst="rect">
            <a:avLst/>
          </a:prstGeom>
          <a:noFill/>
          <a:ln cap="flat">
            <a:noFill/>
            <a:prstDash val="solid"/>
          </a:ln>
        </p:spPr>
        <p:txBody>
          <a:bodyPr vert="horz" wrap="none" lIns="0" tIns="0" rIns="0" bIns="0" anchor="t" anchorCtr="0" compatLnSpc="1">
            <a:noAutofit/>
          </a:bodyPr>
          <a:lstStyle/>
          <a:p>
            <a:pPr defTabSz="761970">
              <a:lnSpc>
                <a:spcPts val="2042"/>
              </a:lnSpc>
              <a:defRPr sz="1800" b="0" i="0" u="none" strike="noStrike" kern="0" cap="none" spc="0" baseline="0">
                <a:solidFill>
                  <a:srgbClr val="000000"/>
                </a:solidFill>
                <a:uFillTx/>
              </a:defRPr>
            </a:pPr>
            <a:endParaRPr lang="en-US" sz="1292">
              <a:solidFill>
                <a:srgbClr val="000000"/>
              </a:solidFill>
              <a:latin typeface="Calibri"/>
            </a:endParaRPr>
          </a:p>
        </p:txBody>
      </p:sp>
      <p:sp>
        <p:nvSpPr>
          <p:cNvPr id="10" name="Text 8">
            <a:extLst>
              <a:ext uri="{FF2B5EF4-FFF2-40B4-BE49-F238E27FC236}">
                <a16:creationId xmlns:a16="http://schemas.microsoft.com/office/drawing/2014/main" id="{76A4D5FB-04D5-8800-C0D8-1000D2043BEC}"/>
              </a:ext>
            </a:extLst>
          </p:cNvPr>
          <p:cNvSpPr/>
          <p:nvPr/>
        </p:nvSpPr>
        <p:spPr>
          <a:xfrm>
            <a:off x="8234461" y="3273224"/>
            <a:ext cx="2855816" cy="337543"/>
          </a:xfrm>
          <a:prstGeom prst="rect">
            <a:avLst/>
          </a:prstGeom>
          <a:noFill/>
          <a:ln cap="flat">
            <a:noFill/>
            <a:prstDash val="solid"/>
          </a:ln>
        </p:spPr>
        <p:txBody>
          <a:bodyPr vert="horz" wrap="non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pitchFamily="34"/>
                <a:ea typeface="Petrona Bold" pitchFamily="34"/>
                <a:cs typeface="Petrona Bold" pitchFamily="34"/>
              </a:rPr>
              <a:t>Adresse du destinataire </a:t>
            </a:r>
            <a:endParaRPr lang="en-US" sz="2125">
              <a:solidFill>
                <a:srgbClr val="000000"/>
              </a:solidFill>
              <a:latin typeface="Calibri"/>
            </a:endParaRPr>
          </a:p>
        </p:txBody>
      </p:sp>
      <p:sp>
        <p:nvSpPr>
          <p:cNvPr id="11" name="Text 9">
            <a:extLst>
              <a:ext uri="{FF2B5EF4-FFF2-40B4-BE49-F238E27FC236}">
                <a16:creationId xmlns:a16="http://schemas.microsoft.com/office/drawing/2014/main" id="{53BA1316-B717-C68E-A665-13204926F78B}"/>
              </a:ext>
            </a:extLst>
          </p:cNvPr>
          <p:cNvSpPr/>
          <p:nvPr/>
        </p:nvSpPr>
        <p:spPr>
          <a:xfrm>
            <a:off x="8234461" y="3816446"/>
            <a:ext cx="3249015" cy="1316629"/>
          </a:xfrm>
          <a:prstGeom prst="rect">
            <a:avLst/>
          </a:prstGeom>
          <a:noFill/>
          <a:ln cap="flat">
            <a:noFill/>
            <a:prstDash val="solid"/>
          </a:ln>
        </p:spPr>
        <p:txBody>
          <a:bodyPr vert="horz" wrap="square" lIns="0" tIns="0" rIns="0" bIns="0" anchor="t" anchorCtr="0" compatLnSpc="1">
            <a:noAutofit/>
          </a:bodyPr>
          <a:lstStyle/>
          <a:p>
            <a:pPr defTabSz="761970">
              <a:lnSpc>
                <a:spcPts val="2042"/>
              </a:lnSpc>
              <a:defRPr sz="1800" b="0" i="0" u="none" strike="noStrike" kern="0" cap="none" spc="0" baseline="0">
                <a:solidFill>
                  <a:srgbClr val="000000"/>
                </a:solidFill>
                <a:uFillTx/>
              </a:defRPr>
            </a:pPr>
            <a:r>
              <a:rPr lang="en-US" sz="1292" b="1" kern="0" spc="-32">
                <a:solidFill>
                  <a:srgbClr val="FF90A5"/>
                </a:solidFill>
                <a:latin typeface="Inter" pitchFamily="34"/>
                <a:ea typeface="Inter" pitchFamily="34"/>
                <a:cs typeface="Inter" pitchFamily="34"/>
              </a:rPr>
              <a:t>monitor.admlrm@gmail.com  </a:t>
            </a:r>
            <a:r>
              <a:rPr lang="en-US" sz="1292" kern="0" spc="-32">
                <a:solidFill>
                  <a:srgbClr val="E0D6DE"/>
                </a:solidFill>
                <a:latin typeface="Inter" pitchFamily="34"/>
                <a:ea typeface="Inter" pitchFamily="34"/>
                <a:cs typeface="Inter" pitchFamily="34"/>
              </a:rPr>
              <a:t>Il s'agit de l'adresse de l'administrateur qui va recevoir l'email. Ce n'est pas forcément la même que celle que vous utilisez pour vous connecter ou envoyer l'email.</a:t>
            </a:r>
            <a:endParaRPr lang="en-US" sz="1292">
              <a:solidFill>
                <a:srgbClr val="000000"/>
              </a:solidFill>
              <a:latin typeface="Calibri"/>
            </a:endParaRPr>
          </a:p>
        </p:txBody>
      </p:sp>
      <p:sp>
        <p:nvSpPr>
          <p:cNvPr id="12" name="Text 10">
            <a:extLst>
              <a:ext uri="{FF2B5EF4-FFF2-40B4-BE49-F238E27FC236}">
                <a16:creationId xmlns:a16="http://schemas.microsoft.com/office/drawing/2014/main" id="{025160C6-5B81-7E88-C2F5-99C303D77039}"/>
              </a:ext>
            </a:extLst>
          </p:cNvPr>
          <p:cNvSpPr/>
          <p:nvPr/>
        </p:nvSpPr>
        <p:spPr>
          <a:xfrm>
            <a:off x="8234461" y="5318226"/>
            <a:ext cx="3249015" cy="263324"/>
          </a:xfrm>
          <a:prstGeom prst="rect">
            <a:avLst/>
          </a:prstGeom>
          <a:noFill/>
          <a:ln cap="flat">
            <a:noFill/>
            <a:prstDash val="solid"/>
          </a:ln>
        </p:spPr>
        <p:txBody>
          <a:bodyPr vert="horz" wrap="none" lIns="0" tIns="0" rIns="0" bIns="0" anchor="t" anchorCtr="0" compatLnSpc="1">
            <a:noAutofit/>
          </a:bodyPr>
          <a:lstStyle/>
          <a:p>
            <a:pPr defTabSz="761970">
              <a:lnSpc>
                <a:spcPts val="2042"/>
              </a:lnSpc>
              <a:defRPr sz="1800" b="0" i="0" u="none" strike="noStrike" kern="0" cap="none" spc="0" baseline="0">
                <a:solidFill>
                  <a:srgbClr val="000000"/>
                </a:solidFill>
                <a:uFillTx/>
              </a:defRPr>
            </a:pPr>
            <a:endParaRPr lang="en-US" sz="1292">
              <a:solidFill>
                <a:srgbClr val="000000"/>
              </a:solidFill>
              <a:latin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9AC7B7F9-51AF-6007-AC86-BAE6CB2A2E14}"/>
              </a:ext>
            </a:extLst>
          </p:cNvPr>
          <p:cNvSpPr/>
          <p:nvPr/>
        </p:nvSpPr>
        <p:spPr>
          <a:xfrm>
            <a:off x="720028" y="1262954"/>
            <a:ext cx="4874217" cy="540044"/>
          </a:xfrm>
          <a:prstGeom prst="rect">
            <a:avLst/>
          </a:prstGeom>
          <a:noFill/>
          <a:ln cap="flat">
            <a:noFill/>
            <a:prstDash val="solid"/>
          </a:ln>
        </p:spPr>
        <p:txBody>
          <a:bodyPr vert="horz" wrap="none" lIns="0" tIns="0" rIns="0" bIns="0" anchor="t" anchorCtr="0" compatLnSpc="1">
            <a:noAutofit/>
          </a:bodyPr>
          <a:lstStyle/>
          <a:p>
            <a:pPr defTabSz="761970">
              <a:lnSpc>
                <a:spcPts val="4250"/>
              </a:lnSpc>
              <a:defRPr sz="1800" b="0" i="0" u="none" strike="noStrike" kern="0" cap="none" spc="0" baseline="0">
                <a:solidFill>
                  <a:srgbClr val="000000"/>
                </a:solidFill>
                <a:uFillTx/>
              </a:defRPr>
            </a:pPr>
            <a:r>
              <a:rPr lang="en-US" sz="3375" b="1" kern="0" spc="-68">
                <a:solidFill>
                  <a:srgbClr val="FF8AAF"/>
                </a:solidFill>
                <a:latin typeface="Petrona Bold" pitchFamily="34"/>
                <a:ea typeface="Petrona Bold" pitchFamily="34"/>
                <a:cs typeface="Petrona Bold" pitchFamily="34"/>
              </a:rPr>
              <a:t>Validation en deux étapes</a:t>
            </a:r>
            <a:endParaRPr lang="en-US" sz="3375">
              <a:solidFill>
                <a:srgbClr val="000000"/>
              </a:solidFill>
              <a:latin typeface="Calibri"/>
            </a:endParaRPr>
          </a:p>
        </p:txBody>
      </p:sp>
      <p:sp>
        <p:nvSpPr>
          <p:cNvPr id="3" name="Text 1">
            <a:extLst>
              <a:ext uri="{FF2B5EF4-FFF2-40B4-BE49-F238E27FC236}">
                <a16:creationId xmlns:a16="http://schemas.microsoft.com/office/drawing/2014/main" id="{0D5C20D5-669C-7A1E-1C1A-C06707BE797F}"/>
              </a:ext>
            </a:extLst>
          </p:cNvPr>
          <p:cNvSpPr/>
          <p:nvPr/>
        </p:nvSpPr>
        <p:spPr>
          <a:xfrm>
            <a:off x="720028" y="2214464"/>
            <a:ext cx="10751942" cy="526656"/>
          </a:xfrm>
          <a:prstGeom prst="rect">
            <a:avLst/>
          </a:prstGeom>
          <a:noFill/>
          <a:ln cap="flat">
            <a:noFill/>
            <a:prstDash val="solid"/>
          </a:ln>
        </p:spPr>
        <p:txBody>
          <a:bodyPr vert="horz" wrap="square" lIns="0" tIns="0" rIns="0" bIns="0" anchor="t" anchorCtr="0" compatLnSpc="1">
            <a:noAutofit/>
          </a:bodyPr>
          <a:lstStyle/>
          <a:p>
            <a:pPr defTabSz="761970">
              <a:lnSpc>
                <a:spcPts val="2042"/>
              </a:lnSpc>
              <a:defRPr sz="1800" b="0" i="0" u="none" strike="noStrike" kern="0" cap="none" spc="0" baseline="0">
                <a:solidFill>
                  <a:srgbClr val="000000"/>
                </a:solidFill>
                <a:uFillTx/>
              </a:defRPr>
            </a:pPr>
            <a:r>
              <a:rPr lang="en-US" sz="1292" kern="0" spc="-32">
                <a:solidFill>
                  <a:srgbClr val="E0D6DE"/>
                </a:solidFill>
                <a:latin typeface="Inter" pitchFamily="34"/>
                <a:ea typeface="Inter" pitchFamily="34"/>
                <a:cs typeface="Inter" pitchFamily="34"/>
              </a:rPr>
              <a:t>Il faut </a:t>
            </a:r>
            <a:r>
              <a:rPr lang="en-US" sz="1292" b="1" kern="0" spc="-32">
                <a:solidFill>
                  <a:srgbClr val="E0D6DE"/>
                </a:solidFill>
                <a:latin typeface="Inter" pitchFamily="34"/>
                <a:ea typeface="Inter" pitchFamily="34"/>
                <a:cs typeface="Inter" pitchFamily="34"/>
              </a:rPr>
              <a:t>Activez la validation en deux étapes sur votre compte Gmail</a:t>
            </a:r>
            <a:r>
              <a:rPr lang="en-US" sz="1292" kern="0" spc="-32">
                <a:solidFill>
                  <a:srgbClr val="E0D6DE"/>
                </a:solidFill>
                <a:latin typeface="Inter" pitchFamily="34"/>
                <a:ea typeface="Inter" pitchFamily="34"/>
                <a:cs typeface="Inter" pitchFamily="34"/>
              </a:rPr>
              <a:t>.</a:t>
            </a:r>
            <a:r>
              <a:rPr lang="en-US" sz="1292" b="1" kern="0" spc="-32">
                <a:solidFill>
                  <a:srgbClr val="E0D6DE"/>
                </a:solidFill>
                <a:latin typeface="Inter" pitchFamily="34"/>
                <a:ea typeface="Inter" pitchFamily="34"/>
                <a:cs typeface="Inter" pitchFamily="34"/>
              </a:rPr>
              <a:t> </a:t>
            </a:r>
            <a:r>
              <a:rPr lang="en-US" sz="1292" b="1" kern="0" spc="-32">
                <a:solidFill>
                  <a:srgbClr val="FF90A5"/>
                </a:solidFill>
                <a:latin typeface="Inter" pitchFamily="34"/>
                <a:ea typeface="Inter" pitchFamily="34"/>
                <a:cs typeface="Inter" pitchFamily="34"/>
              </a:rPr>
              <a:t>Ce processus est crucial pour générer le mot de passe d’application</a:t>
            </a:r>
            <a:r>
              <a:rPr lang="en-US" sz="1292" b="1" kern="0" spc="-32">
                <a:solidFill>
                  <a:srgbClr val="E0D6DE"/>
                </a:solidFill>
                <a:latin typeface="Inter" pitchFamily="34"/>
                <a:ea typeface="Inter" pitchFamily="34"/>
                <a:cs typeface="Inter" pitchFamily="34"/>
              </a:rPr>
              <a:t> </a:t>
            </a:r>
            <a:r>
              <a:rPr lang="en-US" sz="1292" kern="0" spc="-32">
                <a:solidFill>
                  <a:srgbClr val="E0D6DE"/>
                </a:solidFill>
                <a:latin typeface="Inter" pitchFamily="34"/>
                <a:ea typeface="Inter" pitchFamily="34"/>
                <a:cs typeface="Inter" pitchFamily="34"/>
              </a:rPr>
              <a:t>nécessaire à l’envoi de mails via SMTP depuis un script Python.</a:t>
            </a:r>
            <a:endParaRPr lang="en-US" sz="1292">
              <a:solidFill>
                <a:srgbClr val="000000"/>
              </a:solidFill>
              <a:latin typeface="Calibri"/>
            </a:endParaRPr>
          </a:p>
        </p:txBody>
      </p:sp>
      <p:sp>
        <p:nvSpPr>
          <p:cNvPr id="4" name="Text 2">
            <a:extLst>
              <a:ext uri="{FF2B5EF4-FFF2-40B4-BE49-F238E27FC236}">
                <a16:creationId xmlns:a16="http://schemas.microsoft.com/office/drawing/2014/main" id="{3D97F9C1-46CD-D402-A6D7-C94D2C5D6E8C}"/>
              </a:ext>
            </a:extLst>
          </p:cNvPr>
          <p:cNvSpPr/>
          <p:nvPr/>
        </p:nvSpPr>
        <p:spPr>
          <a:xfrm>
            <a:off x="720028" y="2972494"/>
            <a:ext cx="10751942" cy="526656"/>
          </a:xfrm>
          <a:prstGeom prst="rect">
            <a:avLst/>
          </a:prstGeom>
          <a:noFill/>
          <a:ln cap="flat">
            <a:noFill/>
            <a:prstDash val="solid"/>
          </a:ln>
        </p:spPr>
        <p:txBody>
          <a:bodyPr vert="horz" wrap="square" lIns="0" tIns="0" rIns="0" bIns="0" anchor="t" anchorCtr="0" compatLnSpc="1">
            <a:noAutofit/>
          </a:bodyPr>
          <a:lstStyle/>
          <a:p>
            <a:pPr defTabSz="761970">
              <a:lnSpc>
                <a:spcPts val="2042"/>
              </a:lnSpc>
              <a:defRPr sz="1800" b="0" i="0" u="none" strike="noStrike" kern="0" cap="none" spc="0" baseline="0">
                <a:solidFill>
                  <a:srgbClr val="000000"/>
                </a:solidFill>
                <a:uFillTx/>
              </a:defRPr>
            </a:pPr>
            <a:r>
              <a:rPr lang="en-US" sz="1292" b="1" kern="0" spc="-32">
                <a:solidFill>
                  <a:srgbClr val="E0D6DE"/>
                </a:solidFill>
                <a:latin typeface="Inter" pitchFamily="34"/>
                <a:ea typeface="Inter" pitchFamily="34"/>
                <a:cs typeface="Inter" pitchFamily="34"/>
              </a:rPr>
              <a:t>Gmail bloque par défaut les connexions non sécurisées. </a:t>
            </a:r>
            <a:r>
              <a:rPr lang="en-US" sz="1292" b="1" kern="0" spc="-32">
                <a:solidFill>
                  <a:srgbClr val="FF90A5"/>
                </a:solidFill>
                <a:latin typeface="Inter" pitchFamily="34"/>
                <a:ea typeface="Inter" pitchFamily="34"/>
                <a:cs typeface="Inter" pitchFamily="34"/>
              </a:rPr>
              <a:t>Le mot de passe d'application autorise l’envoi de mails via SMTP depuis des applications</a:t>
            </a:r>
            <a:r>
              <a:rPr lang="en-US" sz="1292" b="1" kern="0" spc="-32">
                <a:solidFill>
                  <a:srgbClr val="E0D6DE"/>
                </a:solidFill>
                <a:latin typeface="Inter" pitchFamily="34"/>
                <a:ea typeface="Inter" pitchFamily="34"/>
                <a:cs typeface="Inter" pitchFamily="34"/>
              </a:rPr>
              <a:t> </a:t>
            </a:r>
            <a:r>
              <a:rPr lang="en-US" sz="1292" kern="0" spc="-32">
                <a:solidFill>
                  <a:srgbClr val="E0D6DE"/>
                </a:solidFill>
                <a:latin typeface="Inter" pitchFamily="34"/>
                <a:ea typeface="Inter" pitchFamily="34"/>
                <a:cs typeface="Inter" pitchFamily="34"/>
              </a:rPr>
              <a:t>comme Python. Cela </a:t>
            </a:r>
            <a:r>
              <a:rPr lang="en-US" sz="1292" b="1" kern="0" spc="-32">
                <a:solidFill>
                  <a:srgbClr val="FF90A5"/>
                </a:solidFill>
                <a:latin typeface="Inter" pitchFamily="34"/>
                <a:ea typeface="Inter" pitchFamily="34"/>
                <a:cs typeface="Inter" pitchFamily="34"/>
              </a:rPr>
              <a:t>renforce la sécurité en ajoutant une couche supplémentaire de protection à votre compte Gmai</a:t>
            </a:r>
            <a:r>
              <a:rPr lang="en-US" sz="1292" kern="0" spc="-32">
                <a:solidFill>
                  <a:srgbClr val="E0D6DE"/>
                </a:solidFill>
                <a:latin typeface="Inter" pitchFamily="34"/>
                <a:ea typeface="Inter" pitchFamily="34"/>
                <a:cs typeface="Inter" pitchFamily="34"/>
              </a:rPr>
              <a:t>l.</a:t>
            </a:r>
            <a:endParaRPr lang="en-US" sz="1292">
              <a:solidFill>
                <a:srgbClr val="000000"/>
              </a:solidFill>
              <a:latin typeface="Calibri"/>
            </a:endParaRPr>
          </a:p>
        </p:txBody>
      </p:sp>
      <p:pic>
        <p:nvPicPr>
          <p:cNvPr id="5" name="Image 0" descr="preencoded.png">
            <a:extLst>
              <a:ext uri="{FF2B5EF4-FFF2-40B4-BE49-F238E27FC236}">
                <a16:creationId xmlns:a16="http://schemas.microsoft.com/office/drawing/2014/main" id="{E1AF5C4F-1BC3-DF39-7A54-889087955BF7}"/>
              </a:ext>
            </a:extLst>
          </p:cNvPr>
          <p:cNvPicPr>
            <a:picLocks noChangeAspect="1"/>
          </p:cNvPicPr>
          <p:nvPr/>
        </p:nvPicPr>
        <p:blipFill>
          <a:blip r:embed="rId3"/>
          <a:stretch>
            <a:fillRect/>
          </a:stretch>
        </p:blipFill>
        <p:spPr>
          <a:xfrm>
            <a:off x="720029" y="3730524"/>
            <a:ext cx="9232506" cy="1864416"/>
          </a:xfrm>
          <a:prstGeom prst="rect">
            <a:avLst/>
          </a:prstGeom>
          <a:noFill/>
          <a:ln cap="flat">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086992F8-7BDC-0BC4-A861-368740ABF9D4}"/>
              </a:ext>
            </a:extLst>
          </p:cNvPr>
          <p:cNvSpPr/>
          <p:nvPr/>
        </p:nvSpPr>
        <p:spPr>
          <a:xfrm>
            <a:off x="720028" y="1542654"/>
            <a:ext cx="7814470" cy="540044"/>
          </a:xfrm>
          <a:prstGeom prst="rect">
            <a:avLst/>
          </a:prstGeom>
          <a:noFill/>
          <a:ln cap="flat">
            <a:noFill/>
            <a:prstDash val="solid"/>
          </a:ln>
        </p:spPr>
        <p:txBody>
          <a:bodyPr vert="horz" wrap="none" lIns="0" tIns="0" rIns="0" bIns="0" anchor="t" anchorCtr="0" compatLnSpc="1">
            <a:noAutofit/>
          </a:bodyPr>
          <a:lstStyle/>
          <a:p>
            <a:pPr defTabSz="761970">
              <a:lnSpc>
                <a:spcPts val="4250"/>
              </a:lnSpc>
              <a:defRPr sz="1800" b="0" i="0" u="none" strike="noStrike" kern="0" cap="none" spc="0" baseline="0">
                <a:solidFill>
                  <a:srgbClr val="000000"/>
                </a:solidFill>
                <a:uFillTx/>
              </a:defRPr>
            </a:pPr>
            <a:r>
              <a:rPr lang="en-US" sz="3375" b="1" kern="0" spc="-68">
                <a:solidFill>
                  <a:srgbClr val="FF8AAF"/>
                </a:solidFill>
                <a:latin typeface="Petrona Bold" pitchFamily="34"/>
                <a:ea typeface="Petrona Bold" pitchFamily="34"/>
                <a:cs typeface="Petrona Bold" pitchFamily="34"/>
              </a:rPr>
              <a:t>Génération du mot de passe d'application</a:t>
            </a:r>
            <a:endParaRPr lang="en-US" sz="3375">
              <a:solidFill>
                <a:srgbClr val="000000"/>
              </a:solidFill>
              <a:latin typeface="Calibri"/>
            </a:endParaRPr>
          </a:p>
        </p:txBody>
      </p:sp>
      <p:sp>
        <p:nvSpPr>
          <p:cNvPr id="3" name="Text 1">
            <a:extLst>
              <a:ext uri="{FF2B5EF4-FFF2-40B4-BE49-F238E27FC236}">
                <a16:creationId xmlns:a16="http://schemas.microsoft.com/office/drawing/2014/main" id="{C0D8E8B3-4482-819E-CE44-51DCFF103A82}"/>
              </a:ext>
            </a:extLst>
          </p:cNvPr>
          <p:cNvSpPr/>
          <p:nvPr/>
        </p:nvSpPr>
        <p:spPr>
          <a:xfrm>
            <a:off x="720028" y="2499223"/>
            <a:ext cx="6137872" cy="1316629"/>
          </a:xfrm>
          <a:prstGeom prst="rect">
            <a:avLst/>
          </a:prstGeom>
          <a:noFill/>
          <a:ln cap="flat">
            <a:noFill/>
            <a:prstDash val="solid"/>
          </a:ln>
        </p:spPr>
        <p:txBody>
          <a:bodyPr vert="horz" wrap="square" lIns="0" tIns="0" rIns="0" bIns="0" anchor="t" anchorCtr="0" compatLnSpc="1">
            <a:noAutofit/>
          </a:bodyPr>
          <a:lstStyle/>
          <a:p>
            <a:pPr defTabSz="761970">
              <a:lnSpc>
                <a:spcPts val="2042"/>
              </a:lnSpc>
              <a:defRPr sz="1800" b="0" i="0" u="none" strike="noStrike" kern="0" cap="none" spc="0" baseline="0">
                <a:solidFill>
                  <a:srgbClr val="000000"/>
                </a:solidFill>
                <a:uFillTx/>
              </a:defRPr>
            </a:pPr>
            <a:r>
              <a:rPr lang="en-US" sz="1292" kern="0" spc="-32">
                <a:solidFill>
                  <a:srgbClr val="E0D6DE"/>
                </a:solidFill>
                <a:latin typeface="Inter" pitchFamily="34"/>
                <a:ea typeface="Inter" pitchFamily="34"/>
                <a:cs typeface="Inter" pitchFamily="34"/>
              </a:rPr>
              <a:t>Pour générer un mot de passe d'application, ouvrez votre compte Gmail et accédez à </a:t>
            </a:r>
            <a:r>
              <a:rPr lang="en-US" sz="1292" b="1" kern="0" spc="-32">
                <a:solidFill>
                  <a:srgbClr val="FF90A5"/>
                </a:solidFill>
                <a:latin typeface="Inter" pitchFamily="34"/>
                <a:ea typeface="Inter" pitchFamily="34"/>
                <a:cs typeface="Inter" pitchFamily="34"/>
              </a:rPr>
              <a:t>"mon compte"</a:t>
            </a:r>
            <a:r>
              <a:rPr lang="en-US" sz="1292" kern="0" spc="-32">
                <a:solidFill>
                  <a:srgbClr val="E0D6DE"/>
                </a:solidFill>
                <a:latin typeface="Inter" pitchFamily="34"/>
                <a:ea typeface="Inter" pitchFamily="34"/>
                <a:cs typeface="Inter" pitchFamily="34"/>
              </a:rPr>
              <a:t> puis "mot de passe d'application" dans la barre de recherche. Comme demandé, on rentre le nom de l’application </a:t>
            </a:r>
            <a:r>
              <a:rPr lang="en-US" sz="1292" kern="0" spc="-32">
                <a:solidFill>
                  <a:srgbClr val="FF90A5"/>
                </a:solidFill>
                <a:latin typeface="Inter" pitchFamily="34"/>
                <a:ea typeface="Inter" pitchFamily="34"/>
                <a:cs typeface="Inter" pitchFamily="34"/>
              </a:rPr>
              <a:t>'python_smtp</a:t>
            </a:r>
            <a:r>
              <a:rPr lang="en-US" sz="1292" kern="0" spc="-32">
                <a:solidFill>
                  <a:srgbClr val="E0D6DE"/>
                </a:solidFill>
                <a:latin typeface="Inter" pitchFamily="34"/>
                <a:ea typeface="Inter" pitchFamily="34"/>
                <a:cs typeface="Inter" pitchFamily="34"/>
              </a:rPr>
              <a:t>' pour laquelle on veut le mdp et on appuie sur créer il le génère.</a:t>
            </a:r>
            <a:endParaRPr lang="en-US" sz="1292">
              <a:solidFill>
                <a:srgbClr val="000000"/>
              </a:solidFill>
              <a:latin typeface="Calibri"/>
            </a:endParaRPr>
          </a:p>
        </p:txBody>
      </p:sp>
      <p:sp>
        <p:nvSpPr>
          <p:cNvPr id="4" name="Text 2">
            <a:extLst>
              <a:ext uri="{FF2B5EF4-FFF2-40B4-BE49-F238E27FC236}">
                <a16:creationId xmlns:a16="http://schemas.microsoft.com/office/drawing/2014/main" id="{913C76A7-ED7B-F277-23DB-265D2869FA57}"/>
              </a:ext>
            </a:extLst>
          </p:cNvPr>
          <p:cNvSpPr/>
          <p:nvPr/>
        </p:nvSpPr>
        <p:spPr>
          <a:xfrm>
            <a:off x="720028" y="4000995"/>
            <a:ext cx="6137872" cy="789980"/>
          </a:xfrm>
          <a:prstGeom prst="rect">
            <a:avLst/>
          </a:prstGeom>
          <a:noFill/>
          <a:ln cap="flat">
            <a:noFill/>
            <a:prstDash val="solid"/>
          </a:ln>
        </p:spPr>
        <p:txBody>
          <a:bodyPr vert="horz" wrap="square" lIns="0" tIns="0" rIns="0" bIns="0" anchor="t" anchorCtr="0" compatLnSpc="1">
            <a:noAutofit/>
          </a:bodyPr>
          <a:lstStyle/>
          <a:p>
            <a:pPr defTabSz="761970">
              <a:lnSpc>
                <a:spcPts val="2042"/>
              </a:lnSpc>
              <a:defRPr sz="1800" b="0" i="0" u="none" strike="noStrike" kern="0" cap="none" spc="0" baseline="0">
                <a:solidFill>
                  <a:srgbClr val="000000"/>
                </a:solidFill>
                <a:uFillTx/>
              </a:defRPr>
            </a:pPr>
            <a:r>
              <a:rPr lang="en-US" sz="1292" kern="0" spc="-32">
                <a:solidFill>
                  <a:srgbClr val="E0D6DE"/>
                </a:solidFill>
                <a:latin typeface="Inter" pitchFamily="34"/>
                <a:ea typeface="Inter" pitchFamily="34"/>
                <a:cs typeface="Inter" pitchFamily="34"/>
              </a:rPr>
              <a:t>mot de passe d'application unique sera généré et affiché. Notez-le précieusement, car il ne sera affiché qu'une seule fois.</a:t>
            </a:r>
            <a:endParaRPr lang="en-US" sz="1292">
              <a:solidFill>
                <a:srgbClr val="000000"/>
              </a:solidFill>
              <a:latin typeface="Calibri"/>
            </a:endParaRPr>
          </a:p>
        </p:txBody>
      </p:sp>
      <p:pic>
        <p:nvPicPr>
          <p:cNvPr id="5" name="Image 0" descr="preencoded.png">
            <a:extLst>
              <a:ext uri="{FF2B5EF4-FFF2-40B4-BE49-F238E27FC236}">
                <a16:creationId xmlns:a16="http://schemas.microsoft.com/office/drawing/2014/main" id="{CF8D9BB4-88D8-C606-75CD-58675ABA0933}"/>
              </a:ext>
            </a:extLst>
          </p:cNvPr>
          <p:cNvPicPr>
            <a:picLocks noChangeAspect="1"/>
          </p:cNvPicPr>
          <p:nvPr/>
        </p:nvPicPr>
        <p:blipFill>
          <a:blip r:embed="rId3"/>
          <a:stretch>
            <a:fillRect/>
          </a:stretch>
        </p:blipFill>
        <p:spPr>
          <a:xfrm>
            <a:off x="7947721" y="2545453"/>
            <a:ext cx="2948878" cy="2538412"/>
          </a:xfrm>
          <a:prstGeom prst="rect">
            <a:avLst/>
          </a:prstGeom>
          <a:noFill/>
          <a:ln cap="flat">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73B472F1-E438-F20A-AF24-CA3BFE4580F1}"/>
              </a:ext>
            </a:extLst>
          </p:cNvPr>
          <p:cNvSpPr/>
          <p:nvPr/>
        </p:nvSpPr>
        <p:spPr>
          <a:xfrm>
            <a:off x="611169" y="2723395"/>
            <a:ext cx="2311595" cy="1646042"/>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Inter"/>
              <a:ea typeface="Inter"/>
            </a:endParaRPr>
          </a:p>
        </p:txBody>
      </p:sp>
      <p:sp>
        <p:nvSpPr>
          <p:cNvPr id="3" name="Text 2">
            <a:extLst>
              <a:ext uri="{FF2B5EF4-FFF2-40B4-BE49-F238E27FC236}">
                <a16:creationId xmlns:a16="http://schemas.microsoft.com/office/drawing/2014/main" id="{A371C320-E2A8-97FC-EBE9-A591B06289D1}"/>
              </a:ext>
            </a:extLst>
          </p:cNvPr>
          <p:cNvSpPr/>
          <p:nvPr/>
        </p:nvSpPr>
        <p:spPr>
          <a:xfrm>
            <a:off x="3558090" y="2738948"/>
            <a:ext cx="2296050" cy="2299183"/>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a:ea typeface="Calibri"/>
                <a:cs typeface="Calibri"/>
              </a:rPr>
              <a:t>Ne pas définir de mot de passe pour root, car il n'en a pas par défaut. La sécurité est renforcée puisque c'est l'utilisateur monitor qui gère l'administration.</a:t>
            </a:r>
            <a:endParaRPr lang="fr-FR" sz="1500">
              <a:solidFill>
                <a:srgbClr val="000000"/>
              </a:solidFill>
              <a:latin typeface="Inter"/>
            </a:endParaRPr>
          </a:p>
        </p:txBody>
      </p:sp>
      <p:sp>
        <p:nvSpPr>
          <p:cNvPr id="4" name="Text 0">
            <a:extLst>
              <a:ext uri="{FF2B5EF4-FFF2-40B4-BE49-F238E27FC236}">
                <a16:creationId xmlns:a16="http://schemas.microsoft.com/office/drawing/2014/main" id="{F5FCDB2B-9EEF-497D-004C-FCD3E7AD3C74}"/>
              </a:ext>
            </a:extLst>
          </p:cNvPr>
          <p:cNvSpPr/>
          <p:nvPr/>
        </p:nvSpPr>
        <p:spPr>
          <a:xfrm>
            <a:off x="2706448" y="782810"/>
            <a:ext cx="6297015" cy="1860651"/>
          </a:xfrm>
          <a:prstGeom prst="rect">
            <a:avLst/>
          </a:prstGeom>
          <a:noFill/>
          <a:ln cap="flat">
            <a:noFill/>
            <a:prstDash val="solid"/>
          </a:ln>
        </p:spPr>
        <p:txBody>
          <a:bodyPr vert="horz" wrap="square" lIns="0" tIns="0" rIns="0" bIns="0" anchor="t" anchorCtr="1" compatLnSpc="1">
            <a:noAutofit/>
          </a:bodyPr>
          <a:lstStyle/>
          <a:p>
            <a:pPr algn="ctr" defTabSz="761970">
              <a:lnSpc>
                <a:spcPts val="4875"/>
              </a:lnSpc>
              <a:defRPr sz="1800" b="0" i="0" u="none" strike="noStrike" kern="0" cap="none" spc="0" baseline="0">
                <a:solidFill>
                  <a:srgbClr val="000000"/>
                </a:solidFill>
                <a:uFillTx/>
              </a:defRPr>
            </a:pPr>
            <a:r>
              <a:rPr lang="en-US" sz="3875" b="1" kern="0" spc="-78">
                <a:solidFill>
                  <a:srgbClr val="FF8AAF"/>
                </a:solidFill>
                <a:latin typeface="Petrona Bold"/>
              </a:rPr>
              <a:t>Installation des 3 vm Debian</a:t>
            </a:r>
            <a:endParaRPr lang="fr-FR" sz="1500">
              <a:solidFill>
                <a:srgbClr val="000000"/>
              </a:solidFill>
              <a:latin typeface="Calibri"/>
            </a:endParaRPr>
          </a:p>
        </p:txBody>
      </p:sp>
      <p:sp>
        <p:nvSpPr>
          <p:cNvPr id="5" name="Flèche : droite 8">
            <a:extLst>
              <a:ext uri="{FF2B5EF4-FFF2-40B4-BE49-F238E27FC236}">
                <a16:creationId xmlns:a16="http://schemas.microsoft.com/office/drawing/2014/main" id="{BA178F00-2E29-1D7D-495F-76ABEB9709B1}"/>
              </a:ext>
            </a:extLst>
          </p:cNvPr>
          <p:cNvSpPr/>
          <p:nvPr/>
        </p:nvSpPr>
        <p:spPr>
          <a:xfrm>
            <a:off x="2908043" y="2565920"/>
            <a:ext cx="419877" cy="342123"/>
          </a:xfrm>
          <a:custGeom>
            <a:avLst>
              <a:gd name="f0" fmla="val 12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BAB"/>
          </a:solidFill>
          <a:ln w="12701" cap="flat">
            <a:solidFill>
              <a:srgbClr val="ED7BAB"/>
            </a:solidFill>
            <a:prstDash val="solid"/>
            <a:miter/>
          </a:ln>
        </p:spPr>
        <p:txBody>
          <a:bodyPr vert="horz" wrap="square" lIns="76200" tIns="38100" rIns="76200" bIns="38100" anchor="ctr" anchorCtr="1" compatLnSpc="1">
            <a:noAutofit/>
          </a:bodyPr>
          <a:lstStyle/>
          <a:p>
            <a:pPr algn="ctr" defTabSz="761970">
              <a:defRPr sz="1800" b="0" i="0" u="none" strike="noStrike" kern="0" cap="none" spc="0" baseline="0">
                <a:solidFill>
                  <a:srgbClr val="000000"/>
                </a:solidFill>
                <a:uFillTx/>
              </a:defRPr>
            </a:pPr>
            <a:endParaRPr lang="fr-FR" sz="1500">
              <a:solidFill>
                <a:srgbClr val="FFFFFF"/>
              </a:solidFill>
              <a:latin typeface="Calibri"/>
            </a:endParaRPr>
          </a:p>
        </p:txBody>
      </p:sp>
      <p:sp>
        <p:nvSpPr>
          <p:cNvPr id="6" name="Flèche : droite 9">
            <a:extLst>
              <a:ext uri="{FF2B5EF4-FFF2-40B4-BE49-F238E27FC236}">
                <a16:creationId xmlns:a16="http://schemas.microsoft.com/office/drawing/2014/main" id="{57F2309B-2BF1-9074-DC1A-0D942B913B82}"/>
              </a:ext>
            </a:extLst>
          </p:cNvPr>
          <p:cNvSpPr/>
          <p:nvPr/>
        </p:nvSpPr>
        <p:spPr>
          <a:xfrm>
            <a:off x="5886061" y="2565920"/>
            <a:ext cx="419877" cy="342123"/>
          </a:xfrm>
          <a:custGeom>
            <a:avLst>
              <a:gd name="f0" fmla="val 12800"/>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pin 0 f0 21600"/>
              <a:gd name="f15" fmla="pin 0 f1 10800"/>
              <a:gd name="f16" fmla="*/ f10 f2 1"/>
              <a:gd name="f17" fmla="*/ f11 f2 1"/>
              <a:gd name="f18" fmla="val f15"/>
              <a:gd name="f19" fmla="val f14"/>
              <a:gd name="f20" fmla="+- 21600 0 f15"/>
              <a:gd name="f21" fmla="*/ f14 f12 1"/>
              <a:gd name="f22" fmla="*/ f15 f13 1"/>
              <a:gd name="f23" fmla="*/ 0 f12 1"/>
              <a:gd name="f24" fmla="*/ 0 f13 1"/>
              <a:gd name="f25" fmla="*/ f16 1 f4"/>
              <a:gd name="f26" fmla="*/ 21600 f13 1"/>
              <a:gd name="f27" fmla="*/ f17 1 f4"/>
              <a:gd name="f28" fmla="+- 21600 0 f19"/>
              <a:gd name="f29" fmla="*/ f20 f13 1"/>
              <a:gd name="f30" fmla="*/ f18 f13 1"/>
              <a:gd name="f31" fmla="*/ f19 f12 1"/>
              <a:gd name="f32" fmla="+- f25 0 f3"/>
              <a:gd name="f33" fmla="+- f27 0 f3"/>
              <a:gd name="f34" fmla="*/ f28 f18 1"/>
              <a:gd name="f35" fmla="*/ f34 1 10800"/>
              <a:gd name="f36" fmla="+- f19 f35 0"/>
              <a:gd name="f37" fmla="*/ f36 f12 1"/>
            </a:gdLst>
            <a:ahLst>
              <a:ahXY gdRefX="f0" minX="f7" maxX="f8" gdRefY="f1" minY="f7" maxY="f9">
                <a:pos x="f21" y="f22"/>
              </a:ahXY>
            </a:ahLst>
            <a:cxnLst>
              <a:cxn ang="3cd4">
                <a:pos x="hc" y="t"/>
              </a:cxn>
              <a:cxn ang="0">
                <a:pos x="r" y="vc"/>
              </a:cxn>
              <a:cxn ang="cd4">
                <a:pos x="hc" y="b"/>
              </a:cxn>
              <a:cxn ang="cd2">
                <a:pos x="l" y="vc"/>
              </a:cxn>
              <a:cxn ang="f32">
                <a:pos x="f31" y="f24"/>
              </a:cxn>
              <a:cxn ang="f33">
                <a:pos x="f31" y="f26"/>
              </a:cxn>
            </a:cxnLst>
            <a:rect l="f23" t="f30" r="f37" b="f29"/>
            <a:pathLst>
              <a:path w="21600" h="21600">
                <a:moveTo>
                  <a:pt x="f7" y="f18"/>
                </a:moveTo>
                <a:lnTo>
                  <a:pt x="f19" y="f18"/>
                </a:lnTo>
                <a:lnTo>
                  <a:pt x="f19" y="f7"/>
                </a:lnTo>
                <a:lnTo>
                  <a:pt x="f8" y="f9"/>
                </a:lnTo>
                <a:lnTo>
                  <a:pt x="f19" y="f8"/>
                </a:lnTo>
                <a:lnTo>
                  <a:pt x="f19" y="f20"/>
                </a:lnTo>
                <a:lnTo>
                  <a:pt x="f7" y="f20"/>
                </a:lnTo>
                <a:close/>
              </a:path>
            </a:pathLst>
          </a:custGeom>
          <a:solidFill>
            <a:srgbClr val="ED7BAB"/>
          </a:solidFill>
          <a:ln w="12701" cap="flat">
            <a:solidFill>
              <a:srgbClr val="ED7BAB"/>
            </a:solidFill>
            <a:prstDash val="solid"/>
            <a:miter/>
          </a:ln>
        </p:spPr>
        <p:txBody>
          <a:bodyPr vert="horz" wrap="square" lIns="76200" tIns="38100" rIns="76200" bIns="38100" anchor="ctr" anchorCtr="1" compatLnSpc="1">
            <a:noAutofit/>
          </a:bodyPr>
          <a:lstStyle/>
          <a:p>
            <a:pPr algn="ctr" defTabSz="761970">
              <a:defRPr sz="1800" b="0" i="0" u="none" strike="noStrike" kern="0" cap="none" spc="0" baseline="0">
                <a:solidFill>
                  <a:srgbClr val="000000"/>
                </a:solidFill>
                <a:uFillTx/>
              </a:defRPr>
            </a:pPr>
            <a:endParaRPr lang="fr-FR" sz="1500">
              <a:solidFill>
                <a:srgbClr val="FFFFFF"/>
              </a:solidFill>
              <a:latin typeface="Calibri"/>
            </a:endParaRPr>
          </a:p>
        </p:txBody>
      </p:sp>
      <p:sp>
        <p:nvSpPr>
          <p:cNvPr id="7" name="Text 1">
            <a:extLst>
              <a:ext uri="{FF2B5EF4-FFF2-40B4-BE49-F238E27FC236}">
                <a16:creationId xmlns:a16="http://schemas.microsoft.com/office/drawing/2014/main" id="{73D46BF7-6C11-BEBC-07EC-F0DC4A057B4E}"/>
              </a:ext>
            </a:extLst>
          </p:cNvPr>
          <p:cNvSpPr/>
          <p:nvPr/>
        </p:nvSpPr>
        <p:spPr>
          <a:xfrm>
            <a:off x="595624" y="2060349"/>
            <a:ext cx="2311595" cy="675086"/>
          </a:xfrm>
          <a:prstGeom prst="rect">
            <a:avLst/>
          </a:prstGeom>
          <a:noFill/>
          <a:ln cap="flat">
            <a:noFill/>
            <a:prstDash val="solid"/>
          </a:ln>
        </p:spPr>
        <p:txBody>
          <a:bodyPr vert="horz" wrap="squar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a:ea typeface="Petrona Bold" pitchFamily="34"/>
                <a:cs typeface="Petrona Bold" pitchFamily="34"/>
              </a:rPr>
              <a:t>Création de l'utilisateur monitor</a:t>
            </a:r>
            <a:endParaRPr lang="en-US" sz="2125">
              <a:solidFill>
                <a:srgbClr val="000000"/>
              </a:solidFill>
              <a:latin typeface="Calibri"/>
            </a:endParaRPr>
          </a:p>
        </p:txBody>
      </p:sp>
      <p:sp>
        <p:nvSpPr>
          <p:cNvPr id="8" name="Text 2">
            <a:extLst>
              <a:ext uri="{FF2B5EF4-FFF2-40B4-BE49-F238E27FC236}">
                <a16:creationId xmlns:a16="http://schemas.microsoft.com/office/drawing/2014/main" id="{E3DAA6F8-653F-9A9E-F6B7-2C313DE7EED9}"/>
              </a:ext>
            </a:extLst>
          </p:cNvPr>
          <p:cNvSpPr/>
          <p:nvPr/>
        </p:nvSpPr>
        <p:spPr>
          <a:xfrm>
            <a:off x="603397" y="2731175"/>
            <a:ext cx="2311595" cy="2058138"/>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a:ea typeface="Calibri"/>
                <a:cs typeface="Calibri"/>
              </a:rPr>
              <a:t>L'utilisateur monitor sera administrateur avec les droits sudo. Il sera le seul à gérer et surveiller les trois VMs.</a:t>
            </a:r>
            <a:endParaRPr lang="fr-FR" sz="1500">
              <a:solidFill>
                <a:srgbClr val="000000"/>
              </a:solidFill>
              <a:latin typeface="Inter"/>
              <a:ea typeface="Calibri"/>
              <a:cs typeface="Calibri"/>
            </a:endParaRPr>
          </a:p>
        </p:txBody>
      </p:sp>
      <p:sp>
        <p:nvSpPr>
          <p:cNvPr id="9" name="Text 1">
            <a:extLst>
              <a:ext uri="{FF2B5EF4-FFF2-40B4-BE49-F238E27FC236}">
                <a16:creationId xmlns:a16="http://schemas.microsoft.com/office/drawing/2014/main" id="{0724D815-4789-AF0E-7A18-E910A4389CA1}"/>
              </a:ext>
            </a:extLst>
          </p:cNvPr>
          <p:cNvSpPr/>
          <p:nvPr/>
        </p:nvSpPr>
        <p:spPr>
          <a:xfrm>
            <a:off x="3573643" y="2052569"/>
            <a:ext cx="2311595" cy="675086"/>
          </a:xfrm>
          <a:prstGeom prst="rect">
            <a:avLst/>
          </a:prstGeom>
          <a:noFill/>
          <a:ln cap="flat">
            <a:noFill/>
            <a:prstDash val="solid"/>
          </a:ln>
        </p:spPr>
        <p:txBody>
          <a:bodyPr vert="horz" wrap="squar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a:ea typeface="Petrona Bold" pitchFamily="34"/>
                <a:cs typeface="Petrona Bold" pitchFamily="34"/>
              </a:rPr>
              <a:t>Création de l'utilisateur root</a:t>
            </a:r>
            <a:endParaRPr lang="en-US" sz="2125">
              <a:solidFill>
                <a:srgbClr val="000000"/>
              </a:solidFill>
              <a:latin typeface="Calibri"/>
            </a:endParaRPr>
          </a:p>
        </p:txBody>
      </p:sp>
      <p:sp>
        <p:nvSpPr>
          <p:cNvPr id="10" name="Text 1">
            <a:extLst>
              <a:ext uri="{FF2B5EF4-FFF2-40B4-BE49-F238E27FC236}">
                <a16:creationId xmlns:a16="http://schemas.microsoft.com/office/drawing/2014/main" id="{A0BEFE3B-7CF5-D241-E289-B2D11FB2FF5E}"/>
              </a:ext>
            </a:extLst>
          </p:cNvPr>
          <p:cNvSpPr/>
          <p:nvPr/>
        </p:nvSpPr>
        <p:spPr>
          <a:xfrm>
            <a:off x="6551660" y="2060341"/>
            <a:ext cx="2311595" cy="675086"/>
          </a:xfrm>
          <a:prstGeom prst="rect">
            <a:avLst/>
          </a:prstGeom>
          <a:noFill/>
          <a:ln cap="flat">
            <a:noFill/>
            <a:prstDash val="solid"/>
          </a:ln>
        </p:spPr>
        <p:txBody>
          <a:bodyPr vert="horz" wrap="squar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a:rPr>
              <a:t>Finalisation de l'installation</a:t>
            </a:r>
          </a:p>
        </p:txBody>
      </p:sp>
      <p:sp>
        <p:nvSpPr>
          <p:cNvPr id="11" name="Text 2">
            <a:extLst>
              <a:ext uri="{FF2B5EF4-FFF2-40B4-BE49-F238E27FC236}">
                <a16:creationId xmlns:a16="http://schemas.microsoft.com/office/drawing/2014/main" id="{B7A1F42A-6C29-5F90-8CBB-43B49E341F7E}"/>
              </a:ext>
            </a:extLst>
          </p:cNvPr>
          <p:cNvSpPr/>
          <p:nvPr/>
        </p:nvSpPr>
        <p:spPr>
          <a:xfrm>
            <a:off x="6551660" y="2723395"/>
            <a:ext cx="2296050" cy="2299183"/>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a:ea typeface="Calibri"/>
                <a:cs typeface="Calibri"/>
              </a:rPr>
              <a:t>Finalisation de l'installation des serveur sans GUI</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5B5B99EB-422E-95F5-AABF-5E2BAEAEAE94}"/>
              </a:ext>
            </a:extLst>
          </p:cNvPr>
          <p:cNvSpPr/>
          <p:nvPr/>
        </p:nvSpPr>
        <p:spPr>
          <a:xfrm>
            <a:off x="663474" y="521292"/>
            <a:ext cx="4862413" cy="497685"/>
          </a:xfrm>
          <a:prstGeom prst="rect">
            <a:avLst/>
          </a:prstGeom>
          <a:noFill/>
          <a:ln cap="flat">
            <a:noFill/>
            <a:prstDash val="solid"/>
          </a:ln>
        </p:spPr>
        <p:txBody>
          <a:bodyPr vert="horz" wrap="none" lIns="0" tIns="0" rIns="0" bIns="0" anchor="t" anchorCtr="0" compatLnSpc="1">
            <a:noAutofit/>
          </a:bodyPr>
          <a:lstStyle/>
          <a:p>
            <a:pPr defTabSz="761970">
              <a:lnSpc>
                <a:spcPts val="3917"/>
              </a:lnSpc>
              <a:defRPr sz="1800" b="0" i="0" u="none" strike="noStrike" kern="0" cap="none" spc="0" baseline="0">
                <a:solidFill>
                  <a:srgbClr val="000000"/>
                </a:solidFill>
                <a:uFillTx/>
              </a:defRPr>
            </a:pPr>
            <a:r>
              <a:rPr lang="en-US" sz="3125" b="1" kern="0" spc="-62">
                <a:solidFill>
                  <a:srgbClr val="FF8AAF"/>
                </a:solidFill>
                <a:latin typeface="Petrona Bold" pitchFamily="34"/>
                <a:ea typeface="Petrona Bold" pitchFamily="34"/>
                <a:cs typeface="Petrona Bold" pitchFamily="34"/>
              </a:rPr>
              <a:t>Script ssh_serveur_mail.py</a:t>
            </a:r>
            <a:endParaRPr lang="en-US" sz="3125">
              <a:solidFill>
                <a:srgbClr val="000000"/>
              </a:solidFill>
              <a:latin typeface="Calibri"/>
            </a:endParaRPr>
          </a:p>
        </p:txBody>
      </p:sp>
      <p:pic>
        <p:nvPicPr>
          <p:cNvPr id="3" name="Image 0" descr="preencoded.png">
            <a:extLst>
              <a:ext uri="{FF2B5EF4-FFF2-40B4-BE49-F238E27FC236}">
                <a16:creationId xmlns:a16="http://schemas.microsoft.com/office/drawing/2014/main" id="{C3B14268-3F63-30DE-2D98-2EAA948B6874}"/>
              </a:ext>
            </a:extLst>
          </p:cNvPr>
          <p:cNvPicPr>
            <a:picLocks noChangeAspect="1"/>
          </p:cNvPicPr>
          <p:nvPr/>
        </p:nvPicPr>
        <p:blipFill>
          <a:blip r:embed="rId3"/>
          <a:stretch>
            <a:fillRect/>
          </a:stretch>
        </p:blipFill>
        <p:spPr>
          <a:xfrm>
            <a:off x="663474" y="1398094"/>
            <a:ext cx="8517033" cy="4941098"/>
          </a:xfrm>
          <a:prstGeom prst="rect">
            <a:avLst/>
          </a:prstGeom>
          <a:noFill/>
          <a:ln cap="flat">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C8562259-7CEF-0C3A-6F80-1791D1072BF8}"/>
              </a:ext>
            </a:extLst>
          </p:cNvPr>
          <p:cNvSpPr/>
          <p:nvPr/>
        </p:nvSpPr>
        <p:spPr>
          <a:xfrm>
            <a:off x="720029" y="1564486"/>
            <a:ext cx="4320478" cy="540044"/>
          </a:xfrm>
          <a:prstGeom prst="rect">
            <a:avLst/>
          </a:prstGeom>
          <a:noFill/>
          <a:ln cap="flat">
            <a:noFill/>
            <a:prstDash val="solid"/>
          </a:ln>
        </p:spPr>
        <p:txBody>
          <a:bodyPr vert="horz" wrap="none" lIns="0" tIns="0" rIns="0" bIns="0" anchor="t" anchorCtr="0" compatLnSpc="1">
            <a:noAutofit/>
          </a:bodyPr>
          <a:lstStyle/>
          <a:p>
            <a:pPr defTabSz="761970">
              <a:lnSpc>
                <a:spcPts val="4250"/>
              </a:lnSpc>
              <a:defRPr sz="1800" b="0" i="0" u="none" strike="noStrike" kern="0" cap="none" spc="0" baseline="0">
                <a:solidFill>
                  <a:srgbClr val="000000"/>
                </a:solidFill>
                <a:uFillTx/>
              </a:defRPr>
            </a:pPr>
            <a:r>
              <a:rPr lang="en-US" sz="3375" b="1" kern="0" spc="-68">
                <a:solidFill>
                  <a:srgbClr val="FF8AAF"/>
                </a:solidFill>
                <a:latin typeface="Petrona Bold" pitchFamily="34"/>
                <a:ea typeface="Petrona Bold" pitchFamily="34"/>
                <a:cs typeface="Petrona Bold" pitchFamily="34"/>
              </a:rPr>
              <a:t>Resultat du script</a:t>
            </a:r>
            <a:endParaRPr lang="en-US" sz="3375">
              <a:solidFill>
                <a:srgbClr val="000000"/>
              </a:solidFill>
              <a:latin typeface="Calibri"/>
            </a:endParaRPr>
          </a:p>
        </p:txBody>
      </p:sp>
      <p:pic>
        <p:nvPicPr>
          <p:cNvPr id="3" name="Image 0" descr="preencoded.png">
            <a:extLst>
              <a:ext uri="{FF2B5EF4-FFF2-40B4-BE49-F238E27FC236}">
                <a16:creationId xmlns:a16="http://schemas.microsoft.com/office/drawing/2014/main" id="{5CF9CA07-FDF1-E04D-23A5-BE7D6C08D95C}"/>
              </a:ext>
            </a:extLst>
          </p:cNvPr>
          <p:cNvPicPr>
            <a:picLocks noChangeAspect="1"/>
          </p:cNvPicPr>
          <p:nvPr/>
        </p:nvPicPr>
        <p:blipFill>
          <a:blip r:embed="rId3"/>
          <a:stretch>
            <a:fillRect/>
          </a:stretch>
        </p:blipFill>
        <p:spPr>
          <a:xfrm>
            <a:off x="720029" y="2515987"/>
            <a:ext cx="8885338" cy="2777428"/>
          </a:xfrm>
          <a:prstGeom prst="rect">
            <a:avLst/>
          </a:prstGeom>
          <a:noFill/>
          <a:ln cap="flat">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AB6CE43-C96D-F6A0-F627-0594D9DD2AF3}"/>
              </a:ext>
            </a:extLst>
          </p:cNvPr>
          <p:cNvSpPr/>
          <p:nvPr/>
        </p:nvSpPr>
        <p:spPr>
          <a:xfrm>
            <a:off x="319011" y="364724"/>
            <a:ext cx="6198527" cy="1071791"/>
          </a:xfrm>
          <a:prstGeom prst="rect">
            <a:avLst/>
          </a:prstGeom>
          <a:noFill/>
          <a:ln cap="flat">
            <a:noFill/>
            <a:prstDash val="solid"/>
          </a:ln>
        </p:spPr>
        <p:txBody>
          <a:bodyPr vert="horz" wrap="none" lIns="0" tIns="0" rIns="0" bIns="0" anchor="t" anchorCtr="0" compatLnSpc="1">
            <a:noAutofit/>
          </a:bodyPr>
          <a:lstStyle/>
          <a:p>
            <a:pPr defTabSz="761970">
              <a:lnSpc>
                <a:spcPts val="3917"/>
              </a:lnSpc>
              <a:defRPr sz="1800" b="0" i="0" u="none" strike="noStrike" kern="0" cap="none" spc="0" baseline="0">
                <a:solidFill>
                  <a:srgbClr val="000000"/>
                </a:solidFill>
                <a:uFillTx/>
              </a:defRPr>
            </a:pPr>
            <a:r>
              <a:rPr lang="en-US" sz="3875" b="1" kern="0" spc="-62">
                <a:solidFill>
                  <a:srgbClr val="ED7BAB"/>
                </a:solidFill>
                <a:latin typeface="Petrona Bold"/>
              </a:rPr>
              <a:t>Job 10 - Sauvegarde des </a:t>
            </a:r>
            <a:endParaRPr lang="en-US" sz="3875">
              <a:solidFill>
                <a:srgbClr val="ED7BAB"/>
              </a:solidFill>
              <a:latin typeface="Petrona Bold"/>
            </a:endParaRPr>
          </a:p>
          <a:p>
            <a:pPr defTabSz="761970">
              <a:lnSpc>
                <a:spcPts val="3917"/>
              </a:lnSpc>
              <a:defRPr sz="1800" b="0" i="0" u="none" strike="noStrike" kern="0" cap="none" spc="0" baseline="0">
                <a:solidFill>
                  <a:srgbClr val="000000"/>
                </a:solidFill>
                <a:uFillTx/>
              </a:defRPr>
            </a:pPr>
            <a:r>
              <a:rPr lang="en-US" sz="3875" b="1" kern="0" spc="-62">
                <a:solidFill>
                  <a:srgbClr val="ED7BAB"/>
                </a:solidFill>
                <a:latin typeface="Petrona Bold"/>
              </a:rPr>
              <a:t>Bases de Données</a:t>
            </a:r>
            <a:endParaRPr lang="en-US" sz="3875">
              <a:solidFill>
                <a:srgbClr val="ED7BAB"/>
              </a:solidFill>
              <a:latin typeface="Petrona Bold"/>
            </a:endParaRPr>
          </a:p>
        </p:txBody>
      </p:sp>
      <p:sp>
        <p:nvSpPr>
          <p:cNvPr id="3" name="Text 1">
            <a:extLst>
              <a:ext uri="{FF2B5EF4-FFF2-40B4-BE49-F238E27FC236}">
                <a16:creationId xmlns:a16="http://schemas.microsoft.com/office/drawing/2014/main" id="{B46553F9-3369-E6DD-C428-5499D5E0C515}"/>
              </a:ext>
            </a:extLst>
          </p:cNvPr>
          <p:cNvSpPr/>
          <p:nvPr/>
        </p:nvSpPr>
        <p:spPr>
          <a:xfrm>
            <a:off x="323369" y="1716344"/>
            <a:ext cx="6179622" cy="4500333"/>
          </a:xfrm>
          <a:prstGeom prst="rect">
            <a:avLst/>
          </a:prstGeom>
          <a:noFill/>
          <a:ln cap="flat">
            <a:noFill/>
            <a:prstDash val="solid"/>
          </a:ln>
        </p:spPr>
        <p:txBody>
          <a:bodyPr vert="horz" wrap="square" lIns="0" tIns="0" rIns="0" bIns="0" anchor="t" anchorCtr="0" compatLnSpc="1">
            <a:noAutofit/>
          </a:bodyPr>
          <a:lstStyle/>
          <a:p>
            <a:pPr defTabSz="761970">
              <a:lnSpc>
                <a:spcPts val="2042"/>
              </a:lnSpc>
              <a:defRPr sz="1800" b="0" i="0" u="none" strike="noStrike" kern="0" cap="none" spc="0" baseline="0">
                <a:solidFill>
                  <a:srgbClr val="000000"/>
                </a:solidFill>
                <a:uFillTx/>
              </a:defRPr>
            </a:pPr>
            <a:r>
              <a:rPr lang="en-US" sz="1583" kern="0" spc="-32">
                <a:solidFill>
                  <a:srgbClr val="F2F2F2"/>
                </a:solidFill>
                <a:latin typeface="Inter"/>
                <a:ea typeface="Calibri"/>
                <a:cs typeface="Calibri"/>
              </a:rPr>
              <a:t>Automatiser la sauvegarde des logs SQL via une connexion SSH, en conservant les </a:t>
            </a:r>
            <a:r>
              <a:rPr lang="en-US" sz="1583" b="1" kern="0" spc="-32">
                <a:solidFill>
                  <a:srgbClr val="F2F2F2"/>
                </a:solidFill>
                <a:latin typeface="Inter"/>
                <a:ea typeface="Calibri"/>
                <a:cs typeface="Calibri"/>
              </a:rPr>
              <a:t>7 dernières sauvegardes</a:t>
            </a:r>
            <a:r>
              <a:rPr lang="en-US" sz="1583" kern="0" spc="-32">
                <a:solidFill>
                  <a:srgbClr val="F2F2F2"/>
                </a:solidFill>
                <a:latin typeface="Inter"/>
                <a:ea typeface="Calibri"/>
                <a:cs typeface="Calibri"/>
              </a:rPr>
              <a:t>, avec une exécution planifiée toutes les </a:t>
            </a:r>
            <a:r>
              <a:rPr lang="en-US" sz="1583" b="1" kern="0" spc="-32">
                <a:solidFill>
                  <a:srgbClr val="F2F2F2"/>
                </a:solidFill>
                <a:latin typeface="Inter"/>
                <a:ea typeface="Calibri"/>
                <a:cs typeface="Calibri"/>
              </a:rPr>
              <a:t>3 heures</a:t>
            </a:r>
            <a:r>
              <a:rPr lang="en-US" sz="1583" kern="0" spc="-32">
                <a:solidFill>
                  <a:srgbClr val="F2F2F2"/>
                </a:solidFill>
                <a:latin typeface="Inter"/>
                <a:ea typeface="Calibri"/>
                <a:cs typeface="Calibri"/>
              </a:rPr>
              <a:t> grâce à </a:t>
            </a:r>
            <a:r>
              <a:rPr lang="en-US" sz="1583" b="1" kern="0" spc="-32">
                <a:solidFill>
                  <a:srgbClr val="F2F2F2"/>
                </a:solidFill>
                <a:latin typeface="Inter"/>
                <a:ea typeface="Calibri"/>
                <a:cs typeface="Calibri"/>
              </a:rPr>
              <a:t>cron.</a:t>
            </a:r>
          </a:p>
          <a:p>
            <a:pPr defTabSz="761970">
              <a:lnSpc>
                <a:spcPts val="2042"/>
              </a:lnSpc>
              <a:defRPr sz="1800" b="0" i="0" u="none" strike="noStrike" kern="0" cap="none" spc="0" baseline="0">
                <a:solidFill>
                  <a:srgbClr val="000000"/>
                </a:solidFill>
                <a:uFillTx/>
              </a:defRPr>
            </a:pPr>
            <a:endParaRPr lang="en-US" sz="1583" b="1" kern="0" spc="-32">
              <a:solidFill>
                <a:srgbClr val="F2F2F2"/>
              </a:solidFill>
              <a:latin typeface="Inter"/>
              <a:ea typeface="Calibri"/>
              <a:cs typeface="Calibri"/>
            </a:endParaRPr>
          </a:p>
          <a:p>
            <a:pPr defTabSz="761970">
              <a:lnSpc>
                <a:spcPts val="2042"/>
              </a:lnSpc>
              <a:defRPr sz="1800" b="0" i="0" u="none" strike="noStrike" kern="0" cap="none" spc="0" baseline="0">
                <a:solidFill>
                  <a:srgbClr val="000000"/>
                </a:solidFill>
                <a:uFillTx/>
              </a:defRPr>
            </a:pPr>
            <a:r>
              <a:rPr lang="en-US" sz="1583" kern="0" spc="-32">
                <a:solidFill>
                  <a:srgbClr val="F2F2F2"/>
                </a:solidFill>
                <a:latin typeface="Inter"/>
                <a:ea typeface="Calibri"/>
                <a:cs typeface="Calibri"/>
              </a:rPr>
              <a:t>Etapes du script :</a:t>
            </a:r>
          </a:p>
          <a:p>
            <a:pPr defTabSz="761970">
              <a:lnSpc>
                <a:spcPts val="2042"/>
              </a:lnSpc>
              <a:defRPr sz="1800" b="0" i="0" u="none" strike="noStrike" kern="0" cap="none" spc="0" baseline="0">
                <a:solidFill>
                  <a:srgbClr val="000000"/>
                </a:solidFill>
                <a:uFillTx/>
              </a:defRPr>
            </a:pPr>
            <a:endParaRPr lang="en-US" sz="1583" b="1" kern="0" spc="-32">
              <a:solidFill>
                <a:srgbClr val="F2F2F2"/>
              </a:solidFill>
              <a:latin typeface="Inter"/>
              <a:ea typeface="Calibri"/>
              <a:cs typeface="Calibri"/>
            </a:endParaRPr>
          </a:p>
          <a:p>
            <a:pPr marL="238115" indent="-238115" defTabSz="761970">
              <a:buSzPct val="100000"/>
              <a:buFont typeface="Arial"/>
              <a:buChar char="•"/>
              <a:defRPr sz="1800" b="0" i="0" u="none" strike="noStrike" kern="0" cap="none" spc="0" baseline="0">
                <a:solidFill>
                  <a:srgbClr val="000000"/>
                </a:solidFill>
                <a:uFillTx/>
              </a:defRPr>
            </a:pPr>
            <a:r>
              <a:rPr lang="en-US" sz="1583" kern="0" spc="-32">
                <a:solidFill>
                  <a:srgbClr val="F2F2F2"/>
                </a:solidFill>
                <a:latin typeface="Inter"/>
                <a:ea typeface="Calibri"/>
                <a:cs typeface="Calibri"/>
              </a:rPr>
              <a:t>Connexion SSH au serveur distant SQL.</a:t>
            </a:r>
            <a:endParaRPr lang="en-US" sz="1500">
              <a:solidFill>
                <a:srgbClr val="F2F2F2"/>
              </a:solidFill>
              <a:latin typeface="Inter"/>
              <a:ea typeface="Inter"/>
            </a:endParaRPr>
          </a:p>
          <a:p>
            <a:pPr marL="238115" indent="-238115" defTabSz="761970">
              <a:buSzPct val="100000"/>
              <a:buFont typeface="Arial"/>
              <a:buChar char="•"/>
              <a:defRPr sz="1800" b="0" i="0" u="none" strike="noStrike" kern="0" cap="none" spc="0" baseline="0">
                <a:solidFill>
                  <a:srgbClr val="000000"/>
                </a:solidFill>
                <a:uFillTx/>
              </a:defRPr>
            </a:pPr>
            <a:r>
              <a:rPr lang="en-US" sz="1583" kern="0" spc="-32">
                <a:solidFill>
                  <a:srgbClr val="F2F2F2"/>
                </a:solidFill>
                <a:latin typeface="Inter"/>
                <a:ea typeface="Calibri"/>
                <a:cs typeface="Calibri"/>
              </a:rPr>
              <a:t>Connexion à la base de données MariaDB.</a:t>
            </a:r>
            <a:endParaRPr lang="en-US" sz="1500">
              <a:solidFill>
                <a:srgbClr val="F2F2F2"/>
              </a:solidFill>
              <a:latin typeface="Inter"/>
              <a:ea typeface="Inter"/>
            </a:endParaRPr>
          </a:p>
          <a:p>
            <a:pPr marL="238115" indent="-238115" defTabSz="761970">
              <a:buSzPct val="100000"/>
              <a:buFont typeface="Arial"/>
              <a:buChar char="•"/>
              <a:defRPr sz="1800" b="0" i="0" u="none" strike="noStrike" kern="0" cap="none" spc="0" baseline="0">
                <a:solidFill>
                  <a:srgbClr val="000000"/>
                </a:solidFill>
                <a:uFillTx/>
              </a:defRPr>
            </a:pPr>
            <a:r>
              <a:rPr lang="en-US" sz="1583" kern="0" spc="-32">
                <a:solidFill>
                  <a:srgbClr val="F2F2F2"/>
                </a:solidFill>
                <a:latin typeface="Inter"/>
                <a:ea typeface="Calibri"/>
                <a:cs typeface="Calibri"/>
              </a:rPr>
              <a:t>Lecture des logs SQL situés à /var/log/mysql/mysql.log.</a:t>
            </a:r>
            <a:endParaRPr lang="en-US" sz="1500">
              <a:solidFill>
                <a:srgbClr val="F2F2F2"/>
              </a:solidFill>
              <a:latin typeface="Inter"/>
              <a:ea typeface="Inter"/>
            </a:endParaRPr>
          </a:p>
          <a:p>
            <a:pPr marL="238115" indent="-238115" defTabSz="761970">
              <a:buSzPct val="100000"/>
              <a:buFont typeface="Arial"/>
              <a:buChar char="•"/>
              <a:defRPr sz="1800" b="0" i="0" u="none" strike="noStrike" kern="0" cap="none" spc="0" baseline="0">
                <a:solidFill>
                  <a:srgbClr val="000000"/>
                </a:solidFill>
                <a:uFillTx/>
              </a:defRPr>
            </a:pPr>
            <a:r>
              <a:rPr lang="en-US" sz="1583" kern="0" spc="-32">
                <a:solidFill>
                  <a:srgbClr val="F2F2F2"/>
                </a:solidFill>
                <a:latin typeface="Inter"/>
                <a:ea typeface="Calibri"/>
                <a:cs typeface="Calibri"/>
              </a:rPr>
              <a:t>Création d'une sauvegarde horodatée localement.</a:t>
            </a:r>
            <a:endParaRPr lang="en-US" sz="1500">
              <a:solidFill>
                <a:srgbClr val="F2F2F2"/>
              </a:solidFill>
              <a:latin typeface="Inter"/>
              <a:ea typeface="Inter"/>
            </a:endParaRPr>
          </a:p>
          <a:p>
            <a:pPr marL="238115" indent="-238115" defTabSz="761970">
              <a:buSzPct val="100000"/>
              <a:buFont typeface="Arial"/>
              <a:buChar char="•"/>
              <a:defRPr sz="1800" b="0" i="0" u="none" strike="noStrike" kern="0" cap="none" spc="0" baseline="0">
                <a:solidFill>
                  <a:srgbClr val="000000"/>
                </a:solidFill>
                <a:uFillTx/>
              </a:defRPr>
            </a:pPr>
            <a:r>
              <a:rPr lang="en-US" sz="1583" kern="0" spc="-32">
                <a:solidFill>
                  <a:srgbClr val="F2F2F2"/>
                </a:solidFill>
                <a:latin typeface="Inter"/>
                <a:ea typeface="Calibri"/>
                <a:cs typeface="Calibri"/>
              </a:rPr>
              <a:t>Conservation des 7 dernières sauvegardes et suppression des anciennes.</a:t>
            </a:r>
            <a:endParaRPr lang="en-US" sz="1500">
              <a:solidFill>
                <a:srgbClr val="F2F2F2"/>
              </a:solidFill>
              <a:latin typeface="Inter"/>
              <a:ea typeface="Inter"/>
            </a:endParaRPr>
          </a:p>
          <a:p>
            <a:pPr defTabSz="761970">
              <a:defRPr sz="1800" b="0" i="0" u="none" strike="noStrike" kern="0" cap="none" spc="0" baseline="0">
                <a:solidFill>
                  <a:srgbClr val="000000"/>
                </a:solidFill>
                <a:uFillTx/>
              </a:defRPr>
            </a:pPr>
            <a:endParaRPr lang="en-US" sz="1583" kern="0" spc="-32">
              <a:solidFill>
                <a:srgbClr val="F2F2F2"/>
              </a:solidFill>
              <a:latin typeface="Inter"/>
              <a:ea typeface="Calibri"/>
              <a:cs typeface="Calibri"/>
            </a:endParaRPr>
          </a:p>
          <a:p>
            <a:pPr defTabSz="761970">
              <a:defRPr sz="1800" b="0" i="0" u="none" strike="noStrike" kern="0" cap="none" spc="0" baseline="0">
                <a:solidFill>
                  <a:srgbClr val="000000"/>
                </a:solidFill>
                <a:uFillTx/>
              </a:defRPr>
            </a:pPr>
            <a:r>
              <a:rPr lang="en-US" sz="1583" kern="0" spc="-32">
                <a:solidFill>
                  <a:srgbClr val="F2F2F2"/>
                </a:solidFill>
                <a:latin typeface="Inter"/>
                <a:ea typeface="Calibri"/>
                <a:cs typeface="Calibri"/>
              </a:rPr>
              <a:t>Réglage du fichier </a:t>
            </a:r>
            <a:r>
              <a:rPr lang="en-US" sz="1583" b="1" kern="0" spc="-32">
                <a:solidFill>
                  <a:srgbClr val="ED7BAB"/>
                </a:solidFill>
                <a:latin typeface="Inter"/>
                <a:ea typeface="Calibri"/>
                <a:cs typeface="Calibri"/>
              </a:rPr>
              <a:t>/tmp/crontab.e08CJw/crontab </a:t>
            </a:r>
            <a:r>
              <a:rPr lang="en-US" sz="1583" kern="0" spc="-32">
                <a:solidFill>
                  <a:srgbClr val="F2F2F2"/>
                </a:solidFill>
                <a:latin typeface="Inter"/>
                <a:ea typeface="Calibri"/>
                <a:cs typeface="Calibri"/>
              </a:rPr>
              <a:t>avec la commande </a:t>
            </a:r>
            <a:r>
              <a:rPr lang="en-US" sz="1583" b="1" kern="0" spc="-32">
                <a:solidFill>
                  <a:srgbClr val="ED7BAB"/>
                </a:solidFill>
                <a:latin typeface="Inter"/>
                <a:ea typeface="Calibri"/>
                <a:cs typeface="Calibri"/>
              </a:rPr>
              <a:t>crontrab -e</a:t>
            </a:r>
          </a:p>
          <a:p>
            <a:pPr defTabSz="761970">
              <a:lnSpc>
                <a:spcPts val="2042"/>
              </a:lnSpc>
              <a:defRPr sz="1800" b="0" i="0" u="none" strike="noStrike" kern="0" cap="none" spc="0" baseline="0">
                <a:solidFill>
                  <a:srgbClr val="000000"/>
                </a:solidFill>
                <a:uFillTx/>
              </a:defRPr>
            </a:pPr>
            <a:endParaRPr lang="en-US" sz="1583" b="1" kern="0" spc="-32">
              <a:solidFill>
                <a:srgbClr val="F2F2F2"/>
              </a:solidFill>
              <a:latin typeface="Inter"/>
              <a:ea typeface="Calibri"/>
              <a:cs typeface="Calibri"/>
            </a:endParaRPr>
          </a:p>
          <a:p>
            <a:pPr defTabSz="761970">
              <a:lnSpc>
                <a:spcPts val="2042"/>
              </a:lnSpc>
              <a:defRPr sz="1800" b="0" i="0" u="none" strike="noStrike" kern="0" cap="none" spc="0" baseline="0">
                <a:solidFill>
                  <a:srgbClr val="000000"/>
                </a:solidFill>
                <a:uFillTx/>
              </a:defRPr>
            </a:pPr>
            <a:endParaRPr lang="en-US" sz="1583" b="1" kern="0" spc="-32">
              <a:solidFill>
                <a:srgbClr val="F2F2F2"/>
              </a:solidFill>
              <a:latin typeface="Inter"/>
              <a:ea typeface="Calibri"/>
              <a:cs typeface="Calibri"/>
            </a:endParaRPr>
          </a:p>
          <a:p>
            <a:pPr defTabSz="761970">
              <a:lnSpc>
                <a:spcPts val="2042"/>
              </a:lnSpc>
              <a:defRPr sz="1800" b="0" i="0" u="none" strike="noStrike" kern="0" cap="none" spc="0" baseline="0">
                <a:solidFill>
                  <a:srgbClr val="000000"/>
                </a:solidFill>
                <a:uFillTx/>
              </a:defRPr>
            </a:pPr>
            <a:endParaRPr lang="en-US" sz="1583" b="1" kern="0" spc="-32">
              <a:solidFill>
                <a:srgbClr val="F2F2F2"/>
              </a:solidFill>
              <a:latin typeface="Inter"/>
              <a:ea typeface="Calibri"/>
              <a:cs typeface="Calibri"/>
            </a:endParaRPr>
          </a:p>
        </p:txBody>
      </p:sp>
      <p:pic>
        <p:nvPicPr>
          <p:cNvPr id="4" name="Image 1" descr="Une image contenant texte, capture d’écran, Police&#10;&#10;Description générée automatiquement">
            <a:extLst>
              <a:ext uri="{FF2B5EF4-FFF2-40B4-BE49-F238E27FC236}">
                <a16:creationId xmlns:a16="http://schemas.microsoft.com/office/drawing/2014/main" id="{92F917C0-5008-F819-51FE-D490A6B5F18B}"/>
              </a:ext>
            </a:extLst>
          </p:cNvPr>
          <p:cNvPicPr>
            <a:picLocks noChangeAspect="1"/>
          </p:cNvPicPr>
          <p:nvPr/>
        </p:nvPicPr>
        <p:blipFill>
          <a:blip r:embed="rId2"/>
          <a:stretch>
            <a:fillRect/>
          </a:stretch>
        </p:blipFill>
        <p:spPr>
          <a:xfrm>
            <a:off x="6396205" y="-3307"/>
            <a:ext cx="5798142" cy="4490580"/>
          </a:xfrm>
          <a:prstGeom prst="rect">
            <a:avLst/>
          </a:prstGeom>
          <a:noFill/>
          <a:ln cap="flat">
            <a:noFill/>
          </a:ln>
        </p:spPr>
      </p:pic>
      <p:pic>
        <p:nvPicPr>
          <p:cNvPr id="5" name="Image 5" descr="Une image contenant texte, Police, capture d’écran, ligne&#10;&#10;Description générée automatiquement">
            <a:extLst>
              <a:ext uri="{FF2B5EF4-FFF2-40B4-BE49-F238E27FC236}">
                <a16:creationId xmlns:a16="http://schemas.microsoft.com/office/drawing/2014/main" id="{84F858E4-8ED4-4735-831A-C502993D1A4B}"/>
              </a:ext>
            </a:extLst>
          </p:cNvPr>
          <p:cNvPicPr>
            <a:picLocks noChangeAspect="1"/>
          </p:cNvPicPr>
          <p:nvPr/>
        </p:nvPicPr>
        <p:blipFill>
          <a:blip r:embed="rId3"/>
          <a:stretch>
            <a:fillRect/>
          </a:stretch>
        </p:blipFill>
        <p:spPr>
          <a:xfrm>
            <a:off x="6393416" y="4483845"/>
            <a:ext cx="5229621" cy="508421"/>
          </a:xfrm>
          <a:prstGeom prst="rect">
            <a:avLst/>
          </a:prstGeom>
          <a:noFill/>
          <a:ln cap="flat">
            <a:noFill/>
          </a:ln>
        </p:spPr>
      </p:pic>
      <p:pic>
        <p:nvPicPr>
          <p:cNvPr id="6" name="Image 7" descr="Une image contenant texte, capture d’écran, Police&#10;&#10;Description générée automatiquement">
            <a:extLst>
              <a:ext uri="{FF2B5EF4-FFF2-40B4-BE49-F238E27FC236}">
                <a16:creationId xmlns:a16="http://schemas.microsoft.com/office/drawing/2014/main" id="{F865FE98-3E45-ED48-2A46-6DA3B0F34877}"/>
              </a:ext>
            </a:extLst>
          </p:cNvPr>
          <p:cNvPicPr>
            <a:picLocks noChangeAspect="1"/>
          </p:cNvPicPr>
          <p:nvPr/>
        </p:nvPicPr>
        <p:blipFill>
          <a:blip r:embed="rId4"/>
          <a:stretch>
            <a:fillRect/>
          </a:stretch>
        </p:blipFill>
        <p:spPr>
          <a:xfrm>
            <a:off x="6397813" y="4989302"/>
            <a:ext cx="5231031" cy="1524000"/>
          </a:xfrm>
          <a:prstGeom prst="rect">
            <a:avLst/>
          </a:prstGeom>
          <a:noFill/>
          <a:ln cap="flat">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DBCAE-9869-93B5-3FBC-88AE59176FA3}"/>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40742639-BF3B-30AC-B890-E6B1DD96D0E4}"/>
              </a:ext>
            </a:extLst>
          </p:cNvPr>
          <p:cNvSpPr/>
          <p:nvPr/>
        </p:nvSpPr>
        <p:spPr>
          <a:xfrm>
            <a:off x="661492" y="1577825"/>
            <a:ext cx="6297018" cy="1860649"/>
          </a:xfrm>
          <a:prstGeom prst="rect">
            <a:avLst/>
          </a:prstGeom>
          <a:noFill/>
          <a:ln/>
        </p:spPr>
        <p:txBody>
          <a:bodyPr wrap="square" lIns="0" tIns="0" rIns="0" bIns="0" rtlCol="0" anchor="t"/>
          <a:lstStyle/>
          <a:p>
            <a:pPr>
              <a:lnSpc>
                <a:spcPts val="4875"/>
              </a:lnSpc>
            </a:pPr>
            <a:r>
              <a:rPr lang="en-US" sz="3875" b="1" kern="0" spc="-78" dirty="0">
                <a:solidFill>
                  <a:srgbClr val="FF8AAF"/>
                </a:solidFill>
                <a:latin typeface="Petrona Bold" pitchFamily="34" charset="0"/>
                <a:ea typeface="Petrona Bold" pitchFamily="34" charset="-122"/>
                <a:cs typeface="Petrona Bold" pitchFamily="34" charset="-120"/>
              </a:rPr>
              <a:t>job 11 - </a:t>
            </a:r>
            <a:r>
              <a:rPr lang="fr-FR" sz="3875" b="1" kern="0" spc="-78" dirty="0">
                <a:solidFill>
                  <a:srgbClr val="FF8AAF"/>
                </a:solidFill>
                <a:latin typeface="Petrona Bold" pitchFamily="34" charset="0"/>
                <a:ea typeface="Petrona Bold" pitchFamily="34" charset="-122"/>
                <a:cs typeface="Petrona Bold" pitchFamily="34" charset="-120"/>
              </a:rPr>
              <a:t>récupérer l’état ressource système RAM / CPU / DISK, les stocker dans une base de données et ne garder que les dernières 72h</a:t>
            </a:r>
          </a:p>
          <a:p>
            <a:pPr>
              <a:lnSpc>
                <a:spcPts val="4875"/>
              </a:lnSpc>
            </a:pPr>
            <a:endParaRPr lang="en-US" sz="3875" dirty="0"/>
          </a:p>
        </p:txBody>
      </p:sp>
      <p:sp>
        <p:nvSpPr>
          <p:cNvPr id="4" name="Text 1">
            <a:extLst>
              <a:ext uri="{FF2B5EF4-FFF2-40B4-BE49-F238E27FC236}">
                <a16:creationId xmlns:a16="http://schemas.microsoft.com/office/drawing/2014/main" id="{56032B47-4BB8-6818-775A-897607294C37}"/>
              </a:ext>
            </a:extLst>
          </p:cNvPr>
          <p:cNvSpPr/>
          <p:nvPr/>
        </p:nvSpPr>
        <p:spPr>
          <a:xfrm>
            <a:off x="661492" y="4349850"/>
            <a:ext cx="6297018" cy="302419"/>
          </a:xfrm>
          <a:prstGeom prst="rect">
            <a:avLst/>
          </a:prstGeom>
          <a:noFill/>
          <a:ln/>
        </p:spPr>
        <p:txBody>
          <a:bodyPr wrap="none" lIns="0" tIns="0" rIns="0" bIns="0" rtlCol="0" anchor="t"/>
          <a:lstStyle/>
          <a:p>
            <a:pPr>
              <a:lnSpc>
                <a:spcPts val="2375"/>
              </a:lnSpc>
            </a:pPr>
            <a:endParaRPr lang="en-US" sz="1458" dirty="0"/>
          </a:p>
        </p:txBody>
      </p:sp>
      <p:pic>
        <p:nvPicPr>
          <p:cNvPr id="1028" name="Picture 4">
            <a:extLst>
              <a:ext uri="{FF2B5EF4-FFF2-40B4-BE49-F238E27FC236}">
                <a16:creationId xmlns:a16="http://schemas.microsoft.com/office/drawing/2014/main" id="{2C36B4F9-15D1-3117-F76C-AB6CCD24AD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37484" b="25305"/>
          <a:stretch/>
        </p:blipFill>
        <p:spPr bwMode="auto">
          <a:xfrm>
            <a:off x="7331844" y="0"/>
            <a:ext cx="486015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421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988B33-4A98-D428-2180-F9C4AE05D48D}"/>
              </a:ext>
            </a:extLst>
          </p:cNvPr>
          <p:cNvSpPr>
            <a:spLocks noGrp="1"/>
          </p:cNvSpPr>
          <p:nvPr>
            <p:ph type="title"/>
          </p:nvPr>
        </p:nvSpPr>
        <p:spPr>
          <a:xfrm>
            <a:off x="0" y="0"/>
            <a:ext cx="1376516" cy="580103"/>
          </a:xfrm>
        </p:spPr>
        <p:txBody>
          <a:bodyPr>
            <a:normAutofit fontScale="90000"/>
          </a:bodyPr>
          <a:lstStyle/>
          <a:p>
            <a:r>
              <a:rPr lang="fr-FR" dirty="0">
                <a:solidFill>
                  <a:srgbClr val="FF8AAF"/>
                </a:solidFill>
              </a:rPr>
              <a:t>Job 11</a:t>
            </a:r>
            <a:br>
              <a:rPr lang="fr-FR" dirty="0">
                <a:solidFill>
                  <a:srgbClr val="FF8AAF"/>
                </a:solidFill>
              </a:rPr>
            </a:br>
            <a:br>
              <a:rPr lang="fr-FR" dirty="0">
                <a:solidFill>
                  <a:srgbClr val="FF8AAF"/>
                </a:solidFill>
              </a:rPr>
            </a:br>
            <a:endParaRPr lang="fr-FR" dirty="0">
              <a:solidFill>
                <a:srgbClr val="FF8AAF"/>
              </a:solidFill>
            </a:endParaRPr>
          </a:p>
        </p:txBody>
      </p:sp>
      <p:graphicFrame>
        <p:nvGraphicFramePr>
          <p:cNvPr id="7" name="Tableau 6">
            <a:extLst>
              <a:ext uri="{FF2B5EF4-FFF2-40B4-BE49-F238E27FC236}">
                <a16:creationId xmlns:a16="http://schemas.microsoft.com/office/drawing/2014/main" id="{03690B62-B855-4AE7-026B-15775FA28FCF}"/>
              </a:ext>
            </a:extLst>
          </p:cNvPr>
          <p:cNvGraphicFramePr>
            <a:graphicFrameLocks noGrp="1"/>
          </p:cNvGraphicFramePr>
          <p:nvPr>
            <p:extLst>
              <p:ext uri="{D42A27DB-BD31-4B8C-83A1-F6EECF244321}">
                <p14:modId xmlns:p14="http://schemas.microsoft.com/office/powerpoint/2010/main" val="2493905260"/>
              </p:ext>
            </p:extLst>
          </p:nvPr>
        </p:nvGraphicFramePr>
        <p:xfrm>
          <a:off x="1376516" y="0"/>
          <a:ext cx="8128000" cy="82296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37473569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solidFill>
                            <a:srgbClr val="FF8AAF"/>
                          </a:solidFill>
                          <a:latin typeface="+mn-lt"/>
                        </a:rPr>
                        <a:t>récupérer l’état ressource système RAM / CPU / DISK des différents serveurs, les stocker dans une base de données et ne garder que les dernières 72h</a:t>
                      </a:r>
                      <a:endParaRPr lang="fr-FR" sz="1600" b="1" dirty="0">
                        <a:solidFill>
                          <a:srgbClr val="FF8AAF"/>
                        </a:solidFill>
                      </a:endParaRPr>
                    </a:p>
                    <a:p>
                      <a:endParaRPr lang="fr-FR" sz="1600" b="1" dirty="0">
                        <a:solidFill>
                          <a:srgbClr val="FF8AAF"/>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98248840"/>
                  </a:ext>
                </a:extLst>
              </a:tr>
            </a:tbl>
          </a:graphicData>
        </a:graphic>
      </p:graphicFrame>
      <p:pic>
        <p:nvPicPr>
          <p:cNvPr id="13" name="Image 12">
            <a:extLst>
              <a:ext uri="{FF2B5EF4-FFF2-40B4-BE49-F238E27FC236}">
                <a16:creationId xmlns:a16="http://schemas.microsoft.com/office/drawing/2014/main" id="{9BA96821-9366-E4E5-F9AA-C2AD892089CB}"/>
              </a:ext>
            </a:extLst>
          </p:cNvPr>
          <p:cNvPicPr>
            <a:picLocks noChangeAspect="1"/>
          </p:cNvPicPr>
          <p:nvPr/>
        </p:nvPicPr>
        <p:blipFill>
          <a:blip r:embed="rId2"/>
          <a:stretch>
            <a:fillRect/>
          </a:stretch>
        </p:blipFill>
        <p:spPr>
          <a:xfrm>
            <a:off x="106250" y="1623214"/>
            <a:ext cx="7984905" cy="3300846"/>
          </a:xfrm>
          <a:prstGeom prst="rect">
            <a:avLst/>
          </a:prstGeom>
        </p:spPr>
      </p:pic>
      <p:pic>
        <p:nvPicPr>
          <p:cNvPr id="15" name="Image 14">
            <a:extLst>
              <a:ext uri="{FF2B5EF4-FFF2-40B4-BE49-F238E27FC236}">
                <a16:creationId xmlns:a16="http://schemas.microsoft.com/office/drawing/2014/main" id="{66185C63-85F8-43B1-AFB4-0A151A0A47A9}"/>
              </a:ext>
            </a:extLst>
          </p:cNvPr>
          <p:cNvPicPr>
            <a:picLocks noChangeAspect="1"/>
          </p:cNvPicPr>
          <p:nvPr/>
        </p:nvPicPr>
        <p:blipFill>
          <a:blip r:embed="rId3"/>
          <a:stretch>
            <a:fillRect/>
          </a:stretch>
        </p:blipFill>
        <p:spPr>
          <a:xfrm>
            <a:off x="106250" y="940733"/>
            <a:ext cx="11849776" cy="564708"/>
          </a:xfrm>
          <a:prstGeom prst="rect">
            <a:avLst/>
          </a:prstGeom>
        </p:spPr>
      </p:pic>
      <p:pic>
        <p:nvPicPr>
          <p:cNvPr id="17" name="Image 16">
            <a:extLst>
              <a:ext uri="{FF2B5EF4-FFF2-40B4-BE49-F238E27FC236}">
                <a16:creationId xmlns:a16="http://schemas.microsoft.com/office/drawing/2014/main" id="{27EB94DC-8262-629D-40BC-26C569477218}"/>
              </a:ext>
            </a:extLst>
          </p:cNvPr>
          <p:cNvPicPr>
            <a:picLocks noChangeAspect="1"/>
          </p:cNvPicPr>
          <p:nvPr/>
        </p:nvPicPr>
        <p:blipFill>
          <a:blip r:embed="rId4"/>
          <a:stretch>
            <a:fillRect/>
          </a:stretch>
        </p:blipFill>
        <p:spPr>
          <a:xfrm>
            <a:off x="106250" y="5021792"/>
            <a:ext cx="7984905" cy="1745538"/>
          </a:xfrm>
          <a:prstGeom prst="rect">
            <a:avLst/>
          </a:prstGeom>
        </p:spPr>
      </p:pic>
    </p:spTree>
    <p:extLst>
      <p:ext uri="{BB962C8B-B14F-4D97-AF65-F5344CB8AC3E}">
        <p14:creationId xmlns:p14="http://schemas.microsoft.com/office/powerpoint/2010/main" val="1382820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988B33-4A98-D428-2180-F9C4AE05D48D}"/>
              </a:ext>
            </a:extLst>
          </p:cNvPr>
          <p:cNvSpPr>
            <a:spLocks noGrp="1"/>
          </p:cNvSpPr>
          <p:nvPr>
            <p:ph type="title"/>
          </p:nvPr>
        </p:nvSpPr>
        <p:spPr>
          <a:xfrm>
            <a:off x="0" y="0"/>
            <a:ext cx="1376516" cy="580103"/>
          </a:xfrm>
        </p:spPr>
        <p:txBody>
          <a:bodyPr>
            <a:normAutofit fontScale="90000"/>
          </a:bodyPr>
          <a:lstStyle/>
          <a:p>
            <a:r>
              <a:rPr lang="fr-FR" dirty="0">
                <a:solidFill>
                  <a:srgbClr val="FF8AAF"/>
                </a:solidFill>
              </a:rPr>
              <a:t>Job 11</a:t>
            </a:r>
            <a:br>
              <a:rPr lang="fr-FR" dirty="0">
                <a:solidFill>
                  <a:srgbClr val="FF8AAF"/>
                </a:solidFill>
              </a:rPr>
            </a:br>
            <a:br>
              <a:rPr lang="fr-FR" dirty="0">
                <a:solidFill>
                  <a:srgbClr val="FF8AAF"/>
                </a:solidFill>
              </a:rPr>
            </a:br>
            <a:endParaRPr lang="fr-FR" dirty="0">
              <a:solidFill>
                <a:srgbClr val="FF8AAF"/>
              </a:solidFill>
            </a:endParaRPr>
          </a:p>
        </p:txBody>
      </p:sp>
      <p:graphicFrame>
        <p:nvGraphicFramePr>
          <p:cNvPr id="7" name="Tableau 6">
            <a:extLst>
              <a:ext uri="{FF2B5EF4-FFF2-40B4-BE49-F238E27FC236}">
                <a16:creationId xmlns:a16="http://schemas.microsoft.com/office/drawing/2014/main" id="{03690B62-B855-4AE7-026B-15775FA28FCF}"/>
              </a:ext>
            </a:extLst>
          </p:cNvPr>
          <p:cNvGraphicFramePr>
            <a:graphicFrameLocks noGrp="1"/>
          </p:cNvGraphicFramePr>
          <p:nvPr>
            <p:extLst>
              <p:ext uri="{D42A27DB-BD31-4B8C-83A1-F6EECF244321}">
                <p14:modId xmlns:p14="http://schemas.microsoft.com/office/powerpoint/2010/main" val="3083452000"/>
              </p:ext>
            </p:extLst>
          </p:nvPr>
        </p:nvGraphicFramePr>
        <p:xfrm>
          <a:off x="1376516" y="0"/>
          <a:ext cx="8128000" cy="82296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37473569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solidFill>
                            <a:srgbClr val="FF8AAF"/>
                          </a:solidFill>
                          <a:latin typeface="+mn-lt"/>
                        </a:rPr>
                        <a:t>récupérer l’état ressource système RAM / CPU / DISK des différents serveurs, les stocker dans une base de données et ne garder que les dernières 72h</a:t>
                      </a:r>
                      <a:endParaRPr lang="fr-FR" sz="1600" b="1" dirty="0">
                        <a:solidFill>
                          <a:srgbClr val="FF8AAF"/>
                        </a:solidFill>
                      </a:endParaRPr>
                    </a:p>
                    <a:p>
                      <a:endParaRPr lang="fr-FR" sz="1600" b="1" dirty="0">
                        <a:solidFill>
                          <a:srgbClr val="FF8AAF"/>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98248840"/>
                  </a:ext>
                </a:extLst>
              </a:tr>
            </a:tbl>
          </a:graphicData>
        </a:graphic>
      </p:graphicFrame>
      <p:pic>
        <p:nvPicPr>
          <p:cNvPr id="13" name="Image 12">
            <a:extLst>
              <a:ext uri="{FF2B5EF4-FFF2-40B4-BE49-F238E27FC236}">
                <a16:creationId xmlns:a16="http://schemas.microsoft.com/office/drawing/2014/main" id="{9BA96821-9366-E4E5-F9AA-C2AD892089CB}"/>
              </a:ext>
            </a:extLst>
          </p:cNvPr>
          <p:cNvPicPr>
            <a:picLocks noChangeAspect="1"/>
          </p:cNvPicPr>
          <p:nvPr/>
        </p:nvPicPr>
        <p:blipFill>
          <a:blip r:embed="rId2"/>
          <a:srcRect r="3215" b="86768"/>
          <a:stretch/>
        </p:blipFill>
        <p:spPr>
          <a:xfrm>
            <a:off x="167150" y="881560"/>
            <a:ext cx="7728154" cy="436754"/>
          </a:xfrm>
          <a:prstGeom prst="rect">
            <a:avLst/>
          </a:prstGeom>
        </p:spPr>
      </p:pic>
      <p:pic>
        <p:nvPicPr>
          <p:cNvPr id="3" name="Image 2">
            <a:extLst>
              <a:ext uri="{FF2B5EF4-FFF2-40B4-BE49-F238E27FC236}">
                <a16:creationId xmlns:a16="http://schemas.microsoft.com/office/drawing/2014/main" id="{9DB016B5-DA13-1A59-6733-3BA174EA0DE1}"/>
              </a:ext>
            </a:extLst>
          </p:cNvPr>
          <p:cNvPicPr>
            <a:picLocks noChangeAspect="1"/>
          </p:cNvPicPr>
          <p:nvPr/>
        </p:nvPicPr>
        <p:blipFill>
          <a:blip r:embed="rId2"/>
          <a:srcRect t="29421" r="7156" b="58241"/>
          <a:stretch/>
        </p:blipFill>
        <p:spPr>
          <a:xfrm>
            <a:off x="167150" y="2617640"/>
            <a:ext cx="7413523" cy="407222"/>
          </a:xfrm>
          <a:prstGeom prst="rect">
            <a:avLst/>
          </a:prstGeom>
        </p:spPr>
      </p:pic>
      <p:pic>
        <p:nvPicPr>
          <p:cNvPr id="4" name="Image 3">
            <a:extLst>
              <a:ext uri="{FF2B5EF4-FFF2-40B4-BE49-F238E27FC236}">
                <a16:creationId xmlns:a16="http://schemas.microsoft.com/office/drawing/2014/main" id="{A9E5659D-6CC7-44D5-7D9B-72469CB15F23}"/>
              </a:ext>
            </a:extLst>
          </p:cNvPr>
          <p:cNvPicPr>
            <a:picLocks noChangeAspect="1"/>
          </p:cNvPicPr>
          <p:nvPr/>
        </p:nvPicPr>
        <p:blipFill>
          <a:blip r:embed="rId2"/>
          <a:srcRect t="57685" r="17444" b="30454"/>
          <a:stretch/>
        </p:blipFill>
        <p:spPr>
          <a:xfrm>
            <a:off x="98324" y="4412108"/>
            <a:ext cx="6592002" cy="391519"/>
          </a:xfrm>
          <a:prstGeom prst="rect">
            <a:avLst/>
          </a:prstGeom>
        </p:spPr>
      </p:pic>
      <p:pic>
        <p:nvPicPr>
          <p:cNvPr id="5" name="Image 4">
            <a:extLst>
              <a:ext uri="{FF2B5EF4-FFF2-40B4-BE49-F238E27FC236}">
                <a16:creationId xmlns:a16="http://schemas.microsoft.com/office/drawing/2014/main" id="{864C41B7-C4F9-2623-4E5C-4DB41BC12E23}"/>
              </a:ext>
            </a:extLst>
          </p:cNvPr>
          <p:cNvPicPr>
            <a:picLocks noChangeAspect="1"/>
          </p:cNvPicPr>
          <p:nvPr/>
        </p:nvPicPr>
        <p:blipFill>
          <a:blip r:embed="rId2"/>
          <a:srcRect t="86236" r="46272" b="1902"/>
          <a:stretch/>
        </p:blipFill>
        <p:spPr>
          <a:xfrm>
            <a:off x="98323" y="5874971"/>
            <a:ext cx="4290139" cy="391519"/>
          </a:xfrm>
          <a:prstGeom prst="rect">
            <a:avLst/>
          </a:prstGeom>
        </p:spPr>
      </p:pic>
      <p:graphicFrame>
        <p:nvGraphicFramePr>
          <p:cNvPr id="6" name="Tableau 5">
            <a:extLst>
              <a:ext uri="{FF2B5EF4-FFF2-40B4-BE49-F238E27FC236}">
                <a16:creationId xmlns:a16="http://schemas.microsoft.com/office/drawing/2014/main" id="{28556BD2-89ED-ABEB-A72D-2D4877EFE04C}"/>
              </a:ext>
            </a:extLst>
          </p:cNvPr>
          <p:cNvGraphicFramePr>
            <a:graphicFrameLocks noGrp="1"/>
          </p:cNvGraphicFramePr>
          <p:nvPr>
            <p:extLst>
              <p:ext uri="{D42A27DB-BD31-4B8C-83A1-F6EECF244321}">
                <p14:modId xmlns:p14="http://schemas.microsoft.com/office/powerpoint/2010/main" val="1701620505"/>
              </p:ext>
            </p:extLst>
          </p:nvPr>
        </p:nvGraphicFramePr>
        <p:xfrm>
          <a:off x="167150" y="1318314"/>
          <a:ext cx="10943301" cy="1219200"/>
        </p:xfrm>
        <a:graphic>
          <a:graphicData uri="http://schemas.openxmlformats.org/drawingml/2006/table">
            <a:tbl>
              <a:tblPr firstRow="1" bandRow="1">
                <a:tableStyleId>{5C22544A-7EE6-4342-B048-85BDC9FD1C3A}</a:tableStyleId>
              </a:tblPr>
              <a:tblGrid>
                <a:gridCol w="4887241">
                  <a:extLst>
                    <a:ext uri="{9D8B030D-6E8A-4147-A177-3AD203B41FA5}">
                      <a16:colId xmlns:a16="http://schemas.microsoft.com/office/drawing/2014/main" val="1369564498"/>
                    </a:ext>
                  </a:extLst>
                </a:gridCol>
                <a:gridCol w="3028030">
                  <a:extLst>
                    <a:ext uri="{9D8B030D-6E8A-4147-A177-3AD203B41FA5}">
                      <a16:colId xmlns:a16="http://schemas.microsoft.com/office/drawing/2014/main" val="3314486526"/>
                    </a:ext>
                  </a:extLst>
                </a:gridCol>
                <a:gridCol w="3028030">
                  <a:extLst>
                    <a:ext uri="{9D8B030D-6E8A-4147-A177-3AD203B41FA5}">
                      <a16:colId xmlns:a16="http://schemas.microsoft.com/office/drawing/2014/main" val="1777343096"/>
                    </a:ext>
                  </a:extLst>
                </a:gridCol>
              </a:tblGrid>
              <a:tr h="370840">
                <a:tc>
                  <a:txBody>
                    <a:bodyPr/>
                    <a:lstStyle/>
                    <a:p>
                      <a:r>
                        <a:rPr lang="fr-FR" sz="1400" b="0" dirty="0">
                          <a:solidFill>
                            <a:srgbClr val="C9865F"/>
                          </a:solidFill>
                        </a:rPr>
                        <a:t>. top -bn1 : Affiche les informations système une seule fois.</a:t>
                      </a:r>
                    </a:p>
                    <a:p>
                      <a:r>
                        <a:rPr lang="fr-FR" sz="1400" b="0" dirty="0">
                          <a:solidFill>
                            <a:srgbClr val="C9865F"/>
                          </a:solidFill>
                        </a:rPr>
                        <a:t>. -b : Mode non interactif.</a:t>
                      </a:r>
                    </a:p>
                    <a:p>
                      <a:r>
                        <a:rPr lang="fr-FR" sz="1400" b="0" dirty="0">
                          <a:solidFill>
                            <a:srgbClr val="C9865F"/>
                          </a:solidFill>
                        </a:rPr>
                        <a:t>. -n1 : Une seule itération.</a:t>
                      </a:r>
                    </a:p>
                  </a:txBody>
                  <a:tcPr>
                    <a:lnL w="12700" cap="flat" cmpd="sng" algn="ctr">
                      <a:noFill/>
                      <a:prstDash val="solid"/>
                      <a:round/>
                      <a:headEnd type="none" w="med" len="med"/>
                      <a:tailEnd type="none" w="med" len="med"/>
                    </a:lnL>
                    <a:lnR w="12700" cap="flat" cmpd="sng" algn="ctr">
                      <a:solidFill>
                        <a:srgbClr val="C9865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algn="l" defTabSz="914400" rtl="0" eaLnBrk="1" latinLnBrk="0" hangingPunct="1"/>
                      <a:r>
                        <a:rPr lang="fr-FR" sz="1400" b="0" kern="1200" dirty="0">
                          <a:solidFill>
                            <a:srgbClr val="C9865F"/>
                          </a:solidFill>
                          <a:latin typeface="+mn-lt"/>
                          <a:ea typeface="+mn-ea"/>
                          <a:cs typeface="+mn-cs"/>
                        </a:rPr>
                        <a:t>. </a:t>
                      </a:r>
                      <a:r>
                        <a:rPr lang="fr-FR" sz="1400" b="0" kern="1200" dirty="0" err="1">
                          <a:solidFill>
                            <a:srgbClr val="C9865F"/>
                          </a:solidFill>
                          <a:latin typeface="+mn-lt"/>
                          <a:ea typeface="+mn-ea"/>
                          <a:cs typeface="+mn-cs"/>
                        </a:rPr>
                        <a:t>grep</a:t>
                      </a:r>
                      <a:r>
                        <a:rPr lang="fr-FR" sz="1400" b="0" kern="1200" dirty="0">
                          <a:solidFill>
                            <a:srgbClr val="C9865F"/>
                          </a:solidFill>
                          <a:latin typeface="+mn-lt"/>
                          <a:ea typeface="+mn-ea"/>
                          <a:cs typeface="+mn-cs"/>
                        </a:rPr>
                        <a:t> '</a:t>
                      </a:r>
                      <a:r>
                        <a:rPr lang="fr-FR" sz="1400" b="0" kern="1200" dirty="0" err="1">
                          <a:solidFill>
                            <a:srgbClr val="C9865F"/>
                          </a:solidFill>
                          <a:latin typeface="+mn-lt"/>
                          <a:ea typeface="+mn-ea"/>
                          <a:cs typeface="+mn-cs"/>
                        </a:rPr>
                        <a:t>Cpu</a:t>
                      </a:r>
                      <a:r>
                        <a:rPr lang="fr-FR" sz="1400" b="0" kern="1200" dirty="0">
                          <a:solidFill>
                            <a:srgbClr val="C9865F"/>
                          </a:solidFill>
                          <a:latin typeface="+mn-lt"/>
                          <a:ea typeface="+mn-ea"/>
                          <a:cs typeface="+mn-cs"/>
                        </a:rPr>
                        <a:t>(s)' : Filtre la ligne avec l'utilisation CPU.</a:t>
                      </a:r>
                    </a:p>
                  </a:txBody>
                  <a:tcPr>
                    <a:lnL w="12700" cap="flat" cmpd="sng" algn="ctr">
                      <a:solidFill>
                        <a:srgbClr val="C9865F"/>
                      </a:solidFill>
                      <a:prstDash val="solid"/>
                      <a:round/>
                      <a:headEnd type="none" w="med" len="med"/>
                      <a:tailEnd type="none" w="med" len="med"/>
                    </a:lnL>
                    <a:lnR w="12700" cap="flat" cmpd="sng" algn="ctr">
                      <a:solidFill>
                        <a:srgbClr val="C9865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algn="l" defTabSz="914400" rtl="0" eaLnBrk="1" latinLnBrk="0" hangingPunct="1"/>
                      <a:r>
                        <a:rPr lang="fr-FR" sz="1400" b="0" kern="1200" dirty="0">
                          <a:solidFill>
                            <a:srgbClr val="C9865F"/>
                          </a:solidFill>
                          <a:latin typeface="+mn-lt"/>
                          <a:ea typeface="+mn-ea"/>
                          <a:cs typeface="+mn-cs"/>
                        </a:rPr>
                        <a:t>. </a:t>
                      </a:r>
                      <a:r>
                        <a:rPr lang="fr-FR" sz="1400" b="0" kern="1200" dirty="0" err="1">
                          <a:solidFill>
                            <a:srgbClr val="C9865F"/>
                          </a:solidFill>
                          <a:latin typeface="+mn-lt"/>
                          <a:ea typeface="+mn-ea"/>
                          <a:cs typeface="+mn-cs"/>
                        </a:rPr>
                        <a:t>awk</a:t>
                      </a:r>
                      <a:r>
                        <a:rPr lang="fr-FR" sz="1400" b="0" kern="1200" dirty="0">
                          <a:solidFill>
                            <a:srgbClr val="C9865F"/>
                          </a:solidFill>
                          <a:latin typeface="+mn-lt"/>
                          <a:ea typeface="+mn-ea"/>
                          <a:cs typeface="+mn-cs"/>
                        </a:rPr>
                        <a:t> '{</a:t>
                      </a:r>
                      <a:r>
                        <a:rPr lang="fr-FR" sz="1400" b="0" kern="1200" dirty="0" err="1">
                          <a:solidFill>
                            <a:srgbClr val="C9865F"/>
                          </a:solidFill>
                          <a:latin typeface="+mn-lt"/>
                          <a:ea typeface="+mn-ea"/>
                          <a:cs typeface="+mn-cs"/>
                        </a:rPr>
                        <a:t>print</a:t>
                      </a:r>
                      <a:r>
                        <a:rPr lang="fr-FR" sz="1400" b="0" kern="1200" dirty="0">
                          <a:solidFill>
                            <a:srgbClr val="C9865F"/>
                          </a:solidFill>
                          <a:latin typeface="+mn-lt"/>
                          <a:ea typeface="+mn-ea"/>
                          <a:cs typeface="+mn-cs"/>
                        </a:rPr>
                        <a:t> 100 - $8}' : Calcule le pourcentage du CPU utilisé.</a:t>
                      </a:r>
                    </a:p>
                    <a:p>
                      <a:pPr marL="0" algn="l" defTabSz="914400" rtl="0" eaLnBrk="1" latinLnBrk="0" hangingPunct="1"/>
                      <a:r>
                        <a:rPr lang="fr-FR" sz="1400" b="0" kern="1200" dirty="0">
                          <a:solidFill>
                            <a:srgbClr val="C9865F"/>
                          </a:solidFill>
                          <a:latin typeface="+mn-lt"/>
                          <a:ea typeface="+mn-ea"/>
                          <a:cs typeface="+mn-cs"/>
                        </a:rPr>
                        <a:t>. $8 : Valeur du CPU inactif.</a:t>
                      </a:r>
                    </a:p>
                    <a:p>
                      <a:pPr marL="0" algn="l" defTabSz="914400" rtl="0" eaLnBrk="1" latinLnBrk="0" hangingPunct="1"/>
                      <a:r>
                        <a:rPr lang="fr-FR" sz="1400" b="0" kern="1200" dirty="0">
                          <a:solidFill>
                            <a:srgbClr val="C9865F"/>
                          </a:solidFill>
                          <a:latin typeface="+mn-lt"/>
                          <a:ea typeface="+mn-ea"/>
                          <a:cs typeface="+mn-cs"/>
                        </a:rPr>
                        <a:t>. 100 - $8 : Pourcentage du CPU actif.</a:t>
                      </a:r>
                    </a:p>
                    <a:p>
                      <a:endParaRPr lang="fr-FR" dirty="0">
                        <a:solidFill>
                          <a:srgbClr val="C9865F"/>
                        </a:solidFill>
                      </a:endParaRPr>
                    </a:p>
                  </a:txBody>
                  <a:tcPr>
                    <a:lnL w="12700" cap="flat" cmpd="sng" algn="ctr">
                      <a:solidFill>
                        <a:srgbClr val="C9865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51173337"/>
                  </a:ext>
                </a:extLst>
              </a:tr>
            </a:tbl>
          </a:graphicData>
        </a:graphic>
      </p:graphicFrame>
      <p:graphicFrame>
        <p:nvGraphicFramePr>
          <p:cNvPr id="8" name="Tableau 7">
            <a:extLst>
              <a:ext uri="{FF2B5EF4-FFF2-40B4-BE49-F238E27FC236}">
                <a16:creationId xmlns:a16="http://schemas.microsoft.com/office/drawing/2014/main" id="{0D1B7DCE-8F0D-E1A1-4566-E478D5188C11}"/>
              </a:ext>
            </a:extLst>
          </p:cNvPr>
          <p:cNvGraphicFramePr>
            <a:graphicFrameLocks noGrp="1"/>
          </p:cNvGraphicFramePr>
          <p:nvPr>
            <p:extLst>
              <p:ext uri="{D42A27DB-BD31-4B8C-83A1-F6EECF244321}">
                <p14:modId xmlns:p14="http://schemas.microsoft.com/office/powerpoint/2010/main" val="3162097768"/>
              </p:ext>
            </p:extLst>
          </p:nvPr>
        </p:nvGraphicFramePr>
        <p:xfrm>
          <a:off x="167150" y="3024862"/>
          <a:ext cx="12024851" cy="1371600"/>
        </p:xfrm>
        <a:graphic>
          <a:graphicData uri="http://schemas.openxmlformats.org/drawingml/2006/table">
            <a:tbl>
              <a:tblPr firstRow="1" bandRow="1">
                <a:tableStyleId>{5C22544A-7EE6-4342-B048-85BDC9FD1C3A}</a:tableStyleId>
              </a:tblPr>
              <a:tblGrid>
                <a:gridCol w="5370257">
                  <a:extLst>
                    <a:ext uri="{9D8B030D-6E8A-4147-A177-3AD203B41FA5}">
                      <a16:colId xmlns:a16="http://schemas.microsoft.com/office/drawing/2014/main" val="1369564498"/>
                    </a:ext>
                  </a:extLst>
                </a:gridCol>
                <a:gridCol w="3327297">
                  <a:extLst>
                    <a:ext uri="{9D8B030D-6E8A-4147-A177-3AD203B41FA5}">
                      <a16:colId xmlns:a16="http://schemas.microsoft.com/office/drawing/2014/main" val="3314486526"/>
                    </a:ext>
                  </a:extLst>
                </a:gridCol>
                <a:gridCol w="3327297">
                  <a:extLst>
                    <a:ext uri="{9D8B030D-6E8A-4147-A177-3AD203B41FA5}">
                      <a16:colId xmlns:a16="http://schemas.microsoft.com/office/drawing/2014/main" val="1777343096"/>
                    </a:ext>
                  </a:extLst>
                </a:gridCol>
              </a:tblGrid>
              <a:tr h="370840">
                <a:tc>
                  <a:txBody>
                    <a:bodyPr/>
                    <a:lstStyle/>
                    <a:p>
                      <a:pPr marL="0" algn="l" defTabSz="914400" rtl="0" eaLnBrk="1" latinLnBrk="0" hangingPunct="1"/>
                      <a:r>
                        <a:rPr lang="fr-FR" sz="1400" b="0" kern="1200" dirty="0">
                          <a:solidFill>
                            <a:srgbClr val="C9865F"/>
                          </a:solidFill>
                          <a:latin typeface="+mn-lt"/>
                          <a:ea typeface="+mn-ea"/>
                          <a:cs typeface="+mn-cs"/>
                        </a:rPr>
                        <a:t>. free : Affiche l'utilisation de la mémoire.</a:t>
                      </a:r>
                    </a:p>
                  </a:txBody>
                  <a:tcPr>
                    <a:lnL w="12700" cap="flat" cmpd="sng" algn="ctr">
                      <a:noFill/>
                      <a:prstDash val="solid"/>
                      <a:round/>
                      <a:headEnd type="none" w="med" len="med"/>
                      <a:tailEnd type="none" w="med" len="med"/>
                    </a:lnL>
                    <a:lnR w="12700" cap="flat" cmpd="sng" algn="ctr">
                      <a:solidFill>
                        <a:srgbClr val="C9865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algn="l" defTabSz="914400" rtl="0" eaLnBrk="1" latinLnBrk="0" hangingPunct="1"/>
                      <a:r>
                        <a:rPr lang="fr-FR" sz="1400" b="0" kern="1200" dirty="0">
                          <a:solidFill>
                            <a:srgbClr val="C9865F"/>
                          </a:solidFill>
                          <a:latin typeface="+mn-lt"/>
                          <a:ea typeface="+mn-ea"/>
                          <a:cs typeface="+mn-cs"/>
                        </a:rPr>
                        <a:t>. </a:t>
                      </a:r>
                      <a:r>
                        <a:rPr lang="fr-FR" sz="1400" b="0" kern="1200" dirty="0" err="1">
                          <a:solidFill>
                            <a:srgbClr val="C9865F"/>
                          </a:solidFill>
                          <a:latin typeface="+mn-lt"/>
                          <a:ea typeface="+mn-ea"/>
                          <a:cs typeface="+mn-cs"/>
                        </a:rPr>
                        <a:t>grep</a:t>
                      </a:r>
                      <a:r>
                        <a:rPr lang="fr-FR" sz="1400" b="0" kern="1200" dirty="0">
                          <a:solidFill>
                            <a:srgbClr val="C9865F"/>
                          </a:solidFill>
                          <a:latin typeface="+mn-lt"/>
                          <a:ea typeface="+mn-ea"/>
                          <a:cs typeface="+mn-cs"/>
                        </a:rPr>
                        <a:t> Mem : Filtre la ligne contenant "Mem" (informations sur la RAM).</a:t>
                      </a:r>
                    </a:p>
                  </a:txBody>
                  <a:tcPr>
                    <a:lnL w="12700" cap="flat" cmpd="sng" algn="ctr">
                      <a:solidFill>
                        <a:srgbClr val="C9865F"/>
                      </a:solidFill>
                      <a:prstDash val="solid"/>
                      <a:round/>
                      <a:headEnd type="none" w="med" len="med"/>
                      <a:tailEnd type="none" w="med" len="med"/>
                    </a:lnL>
                    <a:lnR w="12700" cap="flat" cmpd="sng" algn="ctr">
                      <a:solidFill>
                        <a:srgbClr val="C9865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algn="l" defTabSz="914400" rtl="0" eaLnBrk="1" latinLnBrk="0" hangingPunct="1"/>
                      <a:r>
                        <a:rPr lang="fr-FR" sz="1400" b="0" kern="1200" dirty="0">
                          <a:solidFill>
                            <a:srgbClr val="C9865F"/>
                          </a:solidFill>
                          <a:latin typeface="+mn-lt"/>
                          <a:ea typeface="+mn-ea"/>
                          <a:cs typeface="+mn-cs"/>
                        </a:rPr>
                        <a:t>. </a:t>
                      </a:r>
                      <a:r>
                        <a:rPr lang="fr-FR" sz="1400" b="0" kern="1200" dirty="0" err="1">
                          <a:solidFill>
                            <a:srgbClr val="C9865F"/>
                          </a:solidFill>
                          <a:latin typeface="+mn-lt"/>
                          <a:ea typeface="+mn-ea"/>
                          <a:cs typeface="+mn-cs"/>
                        </a:rPr>
                        <a:t>awk</a:t>
                      </a:r>
                      <a:r>
                        <a:rPr lang="fr-FR" sz="1400" b="0" kern="1200" dirty="0">
                          <a:solidFill>
                            <a:srgbClr val="C9865F"/>
                          </a:solidFill>
                          <a:latin typeface="+mn-lt"/>
                          <a:ea typeface="+mn-ea"/>
                          <a:cs typeface="+mn-cs"/>
                        </a:rPr>
                        <a:t> '{</a:t>
                      </a:r>
                      <a:r>
                        <a:rPr lang="fr-FR" sz="1400" b="0" kern="1200" dirty="0" err="1">
                          <a:solidFill>
                            <a:srgbClr val="C9865F"/>
                          </a:solidFill>
                          <a:latin typeface="+mn-lt"/>
                          <a:ea typeface="+mn-ea"/>
                          <a:cs typeface="+mn-cs"/>
                        </a:rPr>
                        <a:t>print</a:t>
                      </a:r>
                      <a:r>
                        <a:rPr lang="fr-FR" sz="1400" b="0" kern="1200" dirty="0">
                          <a:solidFill>
                            <a:srgbClr val="C9865F"/>
                          </a:solidFill>
                          <a:latin typeface="+mn-lt"/>
                          <a:ea typeface="+mn-ea"/>
                          <a:cs typeface="+mn-cs"/>
                        </a:rPr>
                        <a:t> $3/$2 * 100.0}' : Calcule le pourcentage de mémoire utilisée.</a:t>
                      </a:r>
                      <a:br>
                        <a:rPr lang="fr-FR" sz="1400" b="0" kern="1200" dirty="0">
                          <a:solidFill>
                            <a:srgbClr val="C9865F"/>
                          </a:solidFill>
                          <a:latin typeface="+mn-lt"/>
                          <a:ea typeface="+mn-ea"/>
                          <a:cs typeface="+mn-cs"/>
                        </a:rPr>
                      </a:br>
                      <a:r>
                        <a:rPr lang="fr-FR" sz="1400" b="0" kern="1200" dirty="0">
                          <a:solidFill>
                            <a:srgbClr val="C9865F"/>
                          </a:solidFill>
                          <a:latin typeface="+mn-lt"/>
                          <a:ea typeface="+mn-ea"/>
                          <a:cs typeface="+mn-cs"/>
                        </a:rPr>
                        <a:t>. $3 : Mémoire utilisée.</a:t>
                      </a:r>
                      <a:br>
                        <a:rPr lang="fr-FR" sz="1400" b="0" kern="1200" dirty="0">
                          <a:solidFill>
                            <a:srgbClr val="C9865F"/>
                          </a:solidFill>
                          <a:latin typeface="+mn-lt"/>
                          <a:ea typeface="+mn-ea"/>
                          <a:cs typeface="+mn-cs"/>
                        </a:rPr>
                      </a:br>
                      <a:r>
                        <a:rPr lang="fr-FR" sz="1400" b="0" kern="1200" dirty="0">
                          <a:solidFill>
                            <a:srgbClr val="C9865F"/>
                          </a:solidFill>
                          <a:latin typeface="+mn-lt"/>
                          <a:ea typeface="+mn-ea"/>
                          <a:cs typeface="+mn-cs"/>
                        </a:rPr>
                        <a:t>. $2 : Mémoire totale.</a:t>
                      </a:r>
                      <a:br>
                        <a:rPr lang="fr-FR" sz="1400" b="0" kern="1200" dirty="0">
                          <a:solidFill>
                            <a:srgbClr val="C9865F"/>
                          </a:solidFill>
                          <a:latin typeface="+mn-lt"/>
                          <a:ea typeface="+mn-ea"/>
                          <a:cs typeface="+mn-cs"/>
                        </a:rPr>
                      </a:br>
                      <a:r>
                        <a:rPr lang="fr-FR" sz="1400" b="0" kern="1200" dirty="0">
                          <a:solidFill>
                            <a:srgbClr val="C9865F"/>
                          </a:solidFill>
                          <a:latin typeface="+mn-lt"/>
                          <a:ea typeface="+mn-ea"/>
                          <a:cs typeface="+mn-cs"/>
                        </a:rPr>
                        <a:t>. ($3/$2) * 100.0 : Donne le pourcentage de RAM utilisée.</a:t>
                      </a:r>
                      <a:endParaRPr lang="fr-FR" dirty="0">
                        <a:solidFill>
                          <a:srgbClr val="C9865F"/>
                        </a:solidFill>
                      </a:endParaRPr>
                    </a:p>
                  </a:txBody>
                  <a:tcPr>
                    <a:lnL w="12700" cap="flat" cmpd="sng" algn="ctr">
                      <a:solidFill>
                        <a:srgbClr val="C9865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51173337"/>
                  </a:ext>
                </a:extLst>
              </a:tr>
            </a:tbl>
          </a:graphicData>
        </a:graphic>
      </p:graphicFrame>
      <p:graphicFrame>
        <p:nvGraphicFramePr>
          <p:cNvPr id="10" name="Tableau 9">
            <a:extLst>
              <a:ext uri="{FF2B5EF4-FFF2-40B4-BE49-F238E27FC236}">
                <a16:creationId xmlns:a16="http://schemas.microsoft.com/office/drawing/2014/main" id="{FEA00FD8-4140-4D1A-5DB7-0759D34B9481}"/>
              </a:ext>
            </a:extLst>
          </p:cNvPr>
          <p:cNvGraphicFramePr>
            <a:graphicFrameLocks noGrp="1"/>
          </p:cNvGraphicFramePr>
          <p:nvPr>
            <p:extLst>
              <p:ext uri="{D42A27DB-BD31-4B8C-83A1-F6EECF244321}">
                <p14:modId xmlns:p14="http://schemas.microsoft.com/office/powerpoint/2010/main" val="3356647031"/>
              </p:ext>
            </p:extLst>
          </p:nvPr>
        </p:nvGraphicFramePr>
        <p:xfrm>
          <a:off x="98323" y="4842591"/>
          <a:ext cx="11326760" cy="1005840"/>
        </p:xfrm>
        <a:graphic>
          <a:graphicData uri="http://schemas.openxmlformats.org/drawingml/2006/table">
            <a:tbl>
              <a:tblPr firstRow="1" bandRow="1">
                <a:tableStyleId>{5C22544A-7EE6-4342-B048-85BDC9FD1C3A}</a:tableStyleId>
              </a:tblPr>
              <a:tblGrid>
                <a:gridCol w="5663380">
                  <a:extLst>
                    <a:ext uri="{9D8B030D-6E8A-4147-A177-3AD203B41FA5}">
                      <a16:colId xmlns:a16="http://schemas.microsoft.com/office/drawing/2014/main" val="1118305397"/>
                    </a:ext>
                  </a:extLst>
                </a:gridCol>
                <a:gridCol w="5663380">
                  <a:extLst>
                    <a:ext uri="{9D8B030D-6E8A-4147-A177-3AD203B41FA5}">
                      <a16:colId xmlns:a16="http://schemas.microsoft.com/office/drawing/2014/main" val="1772173925"/>
                    </a:ext>
                  </a:extLst>
                </a:gridCol>
              </a:tblGrid>
              <a:tr h="370840">
                <a:tc>
                  <a:txBody>
                    <a:bodyPr/>
                    <a:lstStyle/>
                    <a:p>
                      <a:pPr marL="0" algn="l" defTabSz="914400" rtl="0" eaLnBrk="1" latinLnBrk="0" hangingPunct="1"/>
                      <a:r>
                        <a:rPr lang="fr-FR" sz="1400" b="0" kern="1200" dirty="0">
                          <a:solidFill>
                            <a:srgbClr val="C9865F"/>
                          </a:solidFill>
                          <a:latin typeface="+mn-lt"/>
                          <a:ea typeface="+mn-ea"/>
                          <a:cs typeface="+mn-cs"/>
                        </a:rPr>
                        <a:t>. </a:t>
                      </a:r>
                      <a:r>
                        <a:rPr lang="fr-FR" sz="1400" b="0" kern="1200" dirty="0" err="1">
                          <a:solidFill>
                            <a:srgbClr val="C9865F"/>
                          </a:solidFill>
                          <a:latin typeface="+mn-lt"/>
                          <a:ea typeface="+mn-ea"/>
                          <a:cs typeface="+mn-cs"/>
                        </a:rPr>
                        <a:t>df</a:t>
                      </a:r>
                      <a:r>
                        <a:rPr lang="fr-FR" sz="1400" b="0" kern="1200" dirty="0">
                          <a:solidFill>
                            <a:srgbClr val="C9865F"/>
                          </a:solidFill>
                          <a:latin typeface="+mn-lt"/>
                          <a:ea typeface="+mn-ea"/>
                          <a:cs typeface="+mn-cs"/>
                        </a:rPr>
                        <a:t> -h : Affiche l'utilisation des disques en format lisible par l'homme.</a:t>
                      </a:r>
                    </a:p>
                    <a:p>
                      <a:pPr marL="0" algn="l" defTabSz="914400" rtl="0" eaLnBrk="1" latinLnBrk="0" hangingPunct="1"/>
                      <a:r>
                        <a:rPr lang="fr-FR" sz="1400" b="0" kern="1200" dirty="0">
                          <a:solidFill>
                            <a:srgbClr val="C9865F"/>
                          </a:solidFill>
                          <a:latin typeface="+mn-lt"/>
                          <a:ea typeface="+mn-ea"/>
                          <a:cs typeface="+mn-cs"/>
                        </a:rPr>
                        <a:t>. -h : Format "humain" (en Mo/Go).</a:t>
                      </a:r>
                    </a:p>
                    <a:p>
                      <a:endParaRPr lang="fr-FR" dirty="0"/>
                    </a:p>
                  </a:txBody>
                  <a:tcPr>
                    <a:lnL w="12700" cmpd="sng">
                      <a:noFill/>
                    </a:lnL>
                    <a:lnR w="12700" cap="flat" cmpd="sng" algn="ctr">
                      <a:solidFill>
                        <a:srgbClr val="C9865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algn="l" defTabSz="914400" rtl="0" eaLnBrk="1" latinLnBrk="0" hangingPunct="1"/>
                      <a:r>
                        <a:rPr lang="fr-FR" sz="1400" b="0" kern="1200" dirty="0">
                          <a:solidFill>
                            <a:srgbClr val="C9865F"/>
                          </a:solidFill>
                          <a:latin typeface="+mn-lt"/>
                          <a:ea typeface="+mn-ea"/>
                          <a:cs typeface="+mn-cs"/>
                        </a:rPr>
                        <a:t>. </a:t>
                      </a:r>
                      <a:r>
                        <a:rPr lang="fr-FR" sz="1400" b="0" kern="1200" dirty="0" err="1">
                          <a:solidFill>
                            <a:srgbClr val="C9865F"/>
                          </a:solidFill>
                          <a:latin typeface="+mn-lt"/>
                          <a:ea typeface="+mn-ea"/>
                          <a:cs typeface="+mn-cs"/>
                        </a:rPr>
                        <a:t>awk</a:t>
                      </a:r>
                      <a:r>
                        <a:rPr lang="fr-FR" sz="1400" b="0" kern="1200" dirty="0">
                          <a:solidFill>
                            <a:srgbClr val="C9865F"/>
                          </a:solidFill>
                          <a:latin typeface="+mn-lt"/>
                          <a:ea typeface="+mn-ea"/>
                          <a:cs typeface="+mn-cs"/>
                        </a:rPr>
                        <a:t> '$NF=="/"{</a:t>
                      </a:r>
                      <a:r>
                        <a:rPr lang="fr-FR" sz="1400" b="0" kern="1200" dirty="0" err="1">
                          <a:solidFill>
                            <a:srgbClr val="C9865F"/>
                          </a:solidFill>
                          <a:latin typeface="+mn-lt"/>
                          <a:ea typeface="+mn-ea"/>
                          <a:cs typeface="+mn-cs"/>
                        </a:rPr>
                        <a:t>print</a:t>
                      </a:r>
                      <a:r>
                        <a:rPr lang="fr-FR" sz="1400" b="0" kern="1200" dirty="0">
                          <a:solidFill>
                            <a:srgbClr val="C9865F"/>
                          </a:solidFill>
                          <a:latin typeface="+mn-lt"/>
                          <a:ea typeface="+mn-ea"/>
                          <a:cs typeface="+mn-cs"/>
                        </a:rPr>
                        <a:t> $5}’ :</a:t>
                      </a:r>
                    </a:p>
                    <a:p>
                      <a:pPr marL="0" algn="l" defTabSz="914400" rtl="0" eaLnBrk="1" latinLnBrk="0" hangingPunct="1"/>
                      <a:r>
                        <a:rPr lang="fr-FR" sz="1400" b="0" kern="1200" dirty="0">
                          <a:solidFill>
                            <a:srgbClr val="C9865F"/>
                          </a:solidFill>
                          <a:latin typeface="+mn-lt"/>
                          <a:ea typeface="+mn-ea"/>
                          <a:cs typeface="+mn-cs"/>
                        </a:rPr>
                        <a:t>. $NF=="/" : Sélectionne la ligne correspondant à la racine /.</a:t>
                      </a:r>
                    </a:p>
                    <a:p>
                      <a:pPr marL="0" algn="l" defTabSz="914400" rtl="0" eaLnBrk="1" latinLnBrk="0" hangingPunct="1"/>
                      <a:r>
                        <a:rPr lang="fr-FR" sz="1400" b="0" kern="1200" dirty="0">
                          <a:solidFill>
                            <a:srgbClr val="C9865F"/>
                          </a:solidFill>
                          <a:latin typeface="+mn-lt"/>
                          <a:ea typeface="+mn-ea"/>
                          <a:cs typeface="+mn-cs"/>
                        </a:rPr>
                        <a:t>. {</a:t>
                      </a:r>
                      <a:r>
                        <a:rPr lang="fr-FR" sz="1400" b="0" kern="1200" dirty="0" err="1">
                          <a:solidFill>
                            <a:srgbClr val="C9865F"/>
                          </a:solidFill>
                          <a:latin typeface="+mn-lt"/>
                          <a:ea typeface="+mn-ea"/>
                          <a:cs typeface="+mn-cs"/>
                        </a:rPr>
                        <a:t>print</a:t>
                      </a:r>
                      <a:r>
                        <a:rPr lang="fr-FR" sz="1400" b="0" kern="1200" dirty="0">
                          <a:solidFill>
                            <a:srgbClr val="C9865F"/>
                          </a:solidFill>
                          <a:latin typeface="+mn-lt"/>
                          <a:ea typeface="+mn-ea"/>
                          <a:cs typeface="+mn-cs"/>
                        </a:rPr>
                        <a:t> $5} : Affiche le pourcentage d'utilisation du disque pour la racine (/).</a:t>
                      </a:r>
                    </a:p>
                    <a:p>
                      <a:endParaRPr lang="fr-FR" dirty="0"/>
                    </a:p>
                  </a:txBody>
                  <a:tcPr>
                    <a:lnL w="12700" cap="flat" cmpd="sng" algn="ctr">
                      <a:solidFill>
                        <a:srgbClr val="C9865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6487898"/>
                  </a:ext>
                </a:extLst>
              </a:tr>
            </a:tbl>
          </a:graphicData>
        </a:graphic>
      </p:graphicFrame>
      <p:graphicFrame>
        <p:nvGraphicFramePr>
          <p:cNvPr id="11" name="Tableau 10">
            <a:extLst>
              <a:ext uri="{FF2B5EF4-FFF2-40B4-BE49-F238E27FC236}">
                <a16:creationId xmlns:a16="http://schemas.microsoft.com/office/drawing/2014/main" id="{4174958B-7162-8095-9470-586E7B653C66}"/>
              </a:ext>
            </a:extLst>
          </p:cNvPr>
          <p:cNvGraphicFramePr>
            <a:graphicFrameLocks noGrp="1"/>
          </p:cNvGraphicFramePr>
          <p:nvPr>
            <p:extLst>
              <p:ext uri="{D42A27DB-BD31-4B8C-83A1-F6EECF244321}">
                <p14:modId xmlns:p14="http://schemas.microsoft.com/office/powerpoint/2010/main" val="4023730072"/>
              </p:ext>
            </p:extLst>
          </p:nvPr>
        </p:nvGraphicFramePr>
        <p:xfrm>
          <a:off x="98323" y="6251352"/>
          <a:ext cx="11729883" cy="370840"/>
        </p:xfrm>
        <a:graphic>
          <a:graphicData uri="http://schemas.openxmlformats.org/drawingml/2006/table">
            <a:tbl>
              <a:tblPr firstRow="1" bandRow="1">
                <a:tableStyleId>{5C22544A-7EE6-4342-B048-85BDC9FD1C3A}</a:tableStyleId>
              </a:tblPr>
              <a:tblGrid>
                <a:gridCol w="11729883">
                  <a:extLst>
                    <a:ext uri="{9D8B030D-6E8A-4147-A177-3AD203B41FA5}">
                      <a16:colId xmlns:a16="http://schemas.microsoft.com/office/drawing/2014/main" val="3266126624"/>
                    </a:ext>
                  </a:extLst>
                </a:gridCol>
              </a:tblGrid>
              <a:tr h="370840">
                <a:tc>
                  <a:txBody>
                    <a:bodyPr/>
                    <a:lstStyle/>
                    <a:p>
                      <a:pPr marL="0" algn="l" defTabSz="914400" rtl="0" eaLnBrk="1" latinLnBrk="0" hangingPunct="1"/>
                      <a:r>
                        <a:rPr lang="fr-FR" sz="1400" b="0" kern="1200" dirty="0">
                          <a:solidFill>
                            <a:srgbClr val="C9865F"/>
                          </a:solidFill>
                          <a:latin typeface="+mn-lt"/>
                          <a:ea typeface="+mn-ea"/>
                          <a:cs typeface="+mn-cs"/>
                        </a:rPr>
                        <a:t>.</a:t>
                      </a:r>
                      <a:r>
                        <a:rPr lang="fr-FR" sz="1400" b="0" kern="1200" dirty="0" err="1">
                          <a:solidFill>
                            <a:srgbClr val="C9865F"/>
                          </a:solidFill>
                          <a:latin typeface="+mn-lt"/>
                          <a:ea typeface="+mn-ea"/>
                          <a:cs typeface="+mn-cs"/>
                        </a:rPr>
                        <a:t>strftime</a:t>
                      </a:r>
                      <a:r>
                        <a:rPr lang="fr-FR" sz="1400" b="0" kern="1200" dirty="0">
                          <a:solidFill>
                            <a:srgbClr val="C9865F"/>
                          </a:solidFill>
                          <a:latin typeface="+mn-lt"/>
                          <a:ea typeface="+mn-ea"/>
                          <a:cs typeface="+mn-cs"/>
                        </a:rPr>
                        <a:t>('%Y-%m-%d %H:%M:%S') : Formate la date et l'heure en texte, où %Y = Année, %m = Mois, %d = Jour, %H = Heure, %M = Minutes, %S = Secondes.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20224737"/>
                  </a:ext>
                </a:extLst>
              </a:tr>
            </a:tbl>
          </a:graphicData>
        </a:graphic>
      </p:graphicFrame>
    </p:spTree>
    <p:extLst>
      <p:ext uri="{BB962C8B-B14F-4D97-AF65-F5344CB8AC3E}">
        <p14:creationId xmlns:p14="http://schemas.microsoft.com/office/powerpoint/2010/main" val="37988163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45C48CFB-CE0D-AA8B-3276-87B2DB3E86F6}"/>
              </a:ext>
            </a:extLst>
          </p:cNvPr>
          <p:cNvSpPr>
            <a:spLocks noGrp="1"/>
          </p:cNvSpPr>
          <p:nvPr>
            <p:ph type="title"/>
          </p:nvPr>
        </p:nvSpPr>
        <p:spPr>
          <a:xfrm>
            <a:off x="0" y="0"/>
            <a:ext cx="1376516" cy="580103"/>
          </a:xfrm>
        </p:spPr>
        <p:txBody>
          <a:bodyPr>
            <a:normAutofit fontScale="90000"/>
          </a:bodyPr>
          <a:lstStyle/>
          <a:p>
            <a:r>
              <a:rPr lang="fr-FR" dirty="0">
                <a:solidFill>
                  <a:srgbClr val="FF8AAF"/>
                </a:solidFill>
              </a:rPr>
              <a:t>Job 11</a:t>
            </a:r>
            <a:br>
              <a:rPr lang="fr-FR" dirty="0">
                <a:solidFill>
                  <a:srgbClr val="FF8AAF"/>
                </a:solidFill>
              </a:rPr>
            </a:br>
            <a:br>
              <a:rPr lang="fr-FR" dirty="0">
                <a:solidFill>
                  <a:srgbClr val="FF8AAF"/>
                </a:solidFill>
              </a:rPr>
            </a:br>
            <a:endParaRPr lang="fr-FR" dirty="0">
              <a:solidFill>
                <a:srgbClr val="FF8AAF"/>
              </a:solidFill>
            </a:endParaRPr>
          </a:p>
        </p:txBody>
      </p:sp>
      <p:graphicFrame>
        <p:nvGraphicFramePr>
          <p:cNvPr id="5" name="Tableau 4">
            <a:extLst>
              <a:ext uri="{FF2B5EF4-FFF2-40B4-BE49-F238E27FC236}">
                <a16:creationId xmlns:a16="http://schemas.microsoft.com/office/drawing/2014/main" id="{732B2135-CC88-A2F5-BF1C-29E1E09BE2B8}"/>
              </a:ext>
            </a:extLst>
          </p:cNvPr>
          <p:cNvGraphicFramePr>
            <a:graphicFrameLocks noGrp="1"/>
          </p:cNvGraphicFramePr>
          <p:nvPr>
            <p:extLst>
              <p:ext uri="{D42A27DB-BD31-4B8C-83A1-F6EECF244321}">
                <p14:modId xmlns:p14="http://schemas.microsoft.com/office/powerpoint/2010/main" val="4094119893"/>
              </p:ext>
            </p:extLst>
          </p:nvPr>
        </p:nvGraphicFramePr>
        <p:xfrm>
          <a:off x="1376516" y="0"/>
          <a:ext cx="8128000" cy="82296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37473569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1" dirty="0">
                          <a:solidFill>
                            <a:srgbClr val="FF8AAF"/>
                          </a:solidFill>
                          <a:latin typeface="+mn-lt"/>
                        </a:rPr>
                        <a:t>récupérer l’état ressource système RAM / CPU / DISK des différents serveurs, les stocker dans une base de données et ne garder que les dernières 72h</a:t>
                      </a:r>
                      <a:endParaRPr lang="fr-FR" sz="1600" b="1" dirty="0">
                        <a:solidFill>
                          <a:srgbClr val="FF8AAF"/>
                        </a:solidFill>
                      </a:endParaRPr>
                    </a:p>
                    <a:p>
                      <a:endParaRPr lang="fr-FR" sz="1600" b="0" dirty="0">
                        <a:solidFill>
                          <a:srgbClr val="FF8AAF"/>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98248840"/>
                  </a:ext>
                </a:extLst>
              </a:tr>
            </a:tbl>
          </a:graphicData>
        </a:graphic>
      </p:graphicFrame>
      <p:pic>
        <p:nvPicPr>
          <p:cNvPr id="6" name="Image 5">
            <a:extLst>
              <a:ext uri="{FF2B5EF4-FFF2-40B4-BE49-F238E27FC236}">
                <a16:creationId xmlns:a16="http://schemas.microsoft.com/office/drawing/2014/main" id="{6510A90E-2448-571C-6D59-9A0E7280509C}"/>
              </a:ext>
            </a:extLst>
          </p:cNvPr>
          <p:cNvPicPr>
            <a:picLocks noChangeAspect="1"/>
          </p:cNvPicPr>
          <p:nvPr/>
        </p:nvPicPr>
        <p:blipFill>
          <a:blip r:embed="rId2"/>
          <a:stretch>
            <a:fillRect/>
          </a:stretch>
        </p:blipFill>
        <p:spPr>
          <a:xfrm>
            <a:off x="116083" y="911909"/>
            <a:ext cx="7984905" cy="1745538"/>
          </a:xfrm>
          <a:prstGeom prst="rect">
            <a:avLst/>
          </a:prstGeom>
        </p:spPr>
      </p:pic>
      <p:graphicFrame>
        <p:nvGraphicFramePr>
          <p:cNvPr id="13" name="Tableau 12">
            <a:extLst>
              <a:ext uri="{FF2B5EF4-FFF2-40B4-BE49-F238E27FC236}">
                <a16:creationId xmlns:a16="http://schemas.microsoft.com/office/drawing/2014/main" id="{70E583F3-01E7-2D19-4D14-489EAADE229F}"/>
              </a:ext>
            </a:extLst>
          </p:cNvPr>
          <p:cNvGraphicFramePr>
            <a:graphicFrameLocks noGrp="1"/>
          </p:cNvGraphicFramePr>
          <p:nvPr>
            <p:extLst>
              <p:ext uri="{D42A27DB-BD31-4B8C-83A1-F6EECF244321}">
                <p14:modId xmlns:p14="http://schemas.microsoft.com/office/powerpoint/2010/main" val="594949512"/>
              </p:ext>
            </p:extLst>
          </p:nvPr>
        </p:nvGraphicFramePr>
        <p:xfrm>
          <a:off x="116083" y="2746396"/>
          <a:ext cx="8871974" cy="1645920"/>
        </p:xfrm>
        <a:graphic>
          <a:graphicData uri="http://schemas.openxmlformats.org/drawingml/2006/table">
            <a:tbl>
              <a:tblPr firstRow="1" bandRow="1">
                <a:tableStyleId>{5C22544A-7EE6-4342-B048-85BDC9FD1C3A}</a:tableStyleId>
              </a:tblPr>
              <a:tblGrid>
                <a:gridCol w="8871974">
                  <a:extLst>
                    <a:ext uri="{9D8B030D-6E8A-4147-A177-3AD203B41FA5}">
                      <a16:colId xmlns:a16="http://schemas.microsoft.com/office/drawing/2014/main" val="21430933"/>
                    </a:ext>
                  </a:extLst>
                </a:gridCol>
              </a:tblGrid>
              <a:tr h="1373320">
                <a:tc>
                  <a:txBody>
                    <a:bodyPr/>
                    <a:lstStyle/>
                    <a:p>
                      <a:r>
                        <a:rPr lang="fr-FR" sz="1400" b="0" dirty="0">
                          <a:solidFill>
                            <a:srgbClr val="89DBFF"/>
                          </a:solidFill>
                        </a:rPr>
                        <a:t>. </a:t>
                      </a:r>
                      <a:r>
                        <a:rPr lang="fr-FR" sz="1400" b="0" dirty="0" err="1">
                          <a:solidFill>
                            <a:srgbClr val="89DBFF"/>
                          </a:solidFill>
                        </a:rPr>
                        <a:t>delete_query</a:t>
                      </a:r>
                      <a:r>
                        <a:rPr lang="fr-FR" sz="1400" b="0" dirty="0">
                          <a:solidFill>
                            <a:srgbClr val="89DBFF"/>
                          </a:solidFill>
                        </a:rPr>
                        <a:t> = Définit une requête SQL pour supprimer des enregistrements plus anciens qu'une certaine date.</a:t>
                      </a:r>
                    </a:p>
                    <a:p>
                      <a:r>
                        <a:rPr lang="fr-FR" sz="1400" b="0" dirty="0">
                          <a:solidFill>
                            <a:srgbClr val="89DBFF"/>
                          </a:solidFill>
                        </a:rPr>
                        <a:t>. </a:t>
                      </a:r>
                      <a:r>
                        <a:rPr lang="fr-FR" sz="1400" b="0" dirty="0" err="1">
                          <a:solidFill>
                            <a:srgbClr val="89DBFF"/>
                          </a:solidFill>
                        </a:rPr>
                        <a:t>threshold_time</a:t>
                      </a:r>
                      <a:r>
                        <a:rPr lang="fr-FR" sz="1400" b="0" dirty="0">
                          <a:solidFill>
                            <a:srgbClr val="89DBFF"/>
                          </a:solidFill>
                        </a:rPr>
                        <a:t> = Calcule la date et l'heure de 72 heures auparavant.</a:t>
                      </a:r>
                    </a:p>
                    <a:p>
                      <a:r>
                        <a:rPr lang="fr-FR" sz="1400" b="0" dirty="0">
                          <a:solidFill>
                            <a:srgbClr val="89DBFF"/>
                          </a:solidFill>
                        </a:rPr>
                        <a:t>Formate en 'AAAA-MM-JJ HH:MM:SS’.</a:t>
                      </a:r>
                    </a:p>
                    <a:p>
                      <a:r>
                        <a:rPr lang="fr-FR" sz="1400" b="0" dirty="0">
                          <a:solidFill>
                            <a:srgbClr val="89DBFF"/>
                          </a:solidFill>
                        </a:rPr>
                        <a:t>. </a:t>
                      </a:r>
                      <a:r>
                        <a:rPr lang="fr-FR" sz="1400" b="0" dirty="0" err="1">
                          <a:solidFill>
                            <a:srgbClr val="89DBFF"/>
                          </a:solidFill>
                        </a:rPr>
                        <a:t>cursor.</a:t>
                      </a:r>
                      <a:r>
                        <a:rPr lang="fr-FR" sz="1400" b="0" dirty="0" err="1">
                          <a:solidFill>
                            <a:srgbClr val="DACD74"/>
                          </a:solidFill>
                        </a:rPr>
                        <a:t>execute</a:t>
                      </a:r>
                      <a:r>
                        <a:rPr lang="fr-FR" sz="1400" b="0" dirty="0">
                          <a:solidFill>
                            <a:srgbClr val="FFBE10"/>
                          </a:solidFill>
                        </a:rPr>
                        <a:t>(</a:t>
                      </a:r>
                      <a:r>
                        <a:rPr lang="fr-FR" sz="1400" b="0" dirty="0" err="1">
                          <a:solidFill>
                            <a:srgbClr val="89DBFF"/>
                          </a:solidFill>
                        </a:rPr>
                        <a:t>delete_query</a:t>
                      </a:r>
                      <a:r>
                        <a:rPr lang="fr-FR" sz="1400" b="0" dirty="0">
                          <a:solidFill>
                            <a:srgbClr val="89DBFF"/>
                          </a:solidFill>
                        </a:rPr>
                        <a:t>, </a:t>
                      </a:r>
                      <a:r>
                        <a:rPr lang="fr-FR" sz="1400" b="0" dirty="0">
                          <a:solidFill>
                            <a:srgbClr val="D770CE"/>
                          </a:solidFill>
                        </a:rPr>
                        <a:t>(</a:t>
                      </a:r>
                      <a:r>
                        <a:rPr lang="fr-FR" sz="1400" b="0" dirty="0" err="1">
                          <a:solidFill>
                            <a:srgbClr val="89DBFF"/>
                          </a:solidFill>
                        </a:rPr>
                        <a:t>threshold_time</a:t>
                      </a:r>
                      <a:r>
                        <a:rPr lang="fr-FR" sz="1400" b="0" dirty="0">
                          <a:solidFill>
                            <a:srgbClr val="89DBFF"/>
                          </a:solidFill>
                        </a:rPr>
                        <a:t>,</a:t>
                      </a:r>
                      <a:r>
                        <a:rPr lang="fr-FR" sz="1400" b="0" dirty="0">
                          <a:solidFill>
                            <a:srgbClr val="D770CE"/>
                          </a:solidFill>
                        </a:rPr>
                        <a:t>)</a:t>
                      </a:r>
                      <a:r>
                        <a:rPr lang="fr-FR" sz="1400" b="0" dirty="0">
                          <a:solidFill>
                            <a:srgbClr val="FFBE10"/>
                          </a:solidFill>
                        </a:rPr>
                        <a:t>)</a:t>
                      </a:r>
                      <a:r>
                        <a:rPr lang="fr-FR" sz="1400" b="0" dirty="0">
                          <a:solidFill>
                            <a:srgbClr val="89DBFF"/>
                          </a:solidFill>
                        </a:rPr>
                        <a:t> = Exécute la requête de suppression avec </a:t>
                      </a:r>
                      <a:r>
                        <a:rPr lang="fr-FR" sz="1400" b="0" dirty="0" err="1">
                          <a:solidFill>
                            <a:srgbClr val="89DBFF"/>
                          </a:solidFill>
                        </a:rPr>
                        <a:t>threshold_time</a:t>
                      </a:r>
                      <a:r>
                        <a:rPr lang="fr-FR" sz="1400" b="0" dirty="0">
                          <a:solidFill>
                            <a:srgbClr val="89DBFF"/>
                          </a:solidFill>
                        </a:rPr>
                        <a:t> comme paramètre.</a:t>
                      </a:r>
                    </a:p>
                    <a:p>
                      <a:r>
                        <a:rPr lang="fr-FR" sz="1400" b="0" dirty="0">
                          <a:solidFill>
                            <a:srgbClr val="89DBFF"/>
                          </a:solidFill>
                        </a:rPr>
                        <a:t>. </a:t>
                      </a:r>
                      <a:r>
                        <a:rPr lang="fr-FR" sz="1400" b="0" dirty="0" err="1">
                          <a:solidFill>
                            <a:srgbClr val="89DBFF"/>
                          </a:solidFill>
                        </a:rPr>
                        <a:t>connection.</a:t>
                      </a:r>
                      <a:r>
                        <a:rPr lang="fr-FR" sz="1400" b="0" dirty="0" err="1">
                          <a:solidFill>
                            <a:srgbClr val="DACD74"/>
                          </a:solidFill>
                        </a:rPr>
                        <a:t>commit</a:t>
                      </a:r>
                      <a:r>
                        <a:rPr lang="fr-FR" sz="1400" b="0" dirty="0">
                          <a:solidFill>
                            <a:srgbClr val="FF9900"/>
                          </a:solidFill>
                        </a:rPr>
                        <a:t>()</a:t>
                      </a:r>
                      <a:r>
                        <a:rPr lang="fr-FR" sz="1400" b="0" dirty="0">
                          <a:solidFill>
                            <a:srgbClr val="89DBFF"/>
                          </a:solidFill>
                        </a:rPr>
                        <a:t> = Applique les changements à la base de données.</a:t>
                      </a:r>
                    </a:p>
                    <a:p>
                      <a:endParaRPr lang="fr-FR" dirty="0">
                        <a:solidFill>
                          <a:srgbClr val="89DBFF"/>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4729144"/>
                  </a:ext>
                </a:extLst>
              </a:tr>
            </a:tbl>
          </a:graphicData>
        </a:graphic>
      </p:graphicFrame>
      <p:pic>
        <p:nvPicPr>
          <p:cNvPr id="1030" name="Picture 6">
            <a:extLst>
              <a:ext uri="{FF2B5EF4-FFF2-40B4-BE49-F238E27FC236}">
                <a16:creationId xmlns:a16="http://schemas.microsoft.com/office/drawing/2014/main" id="{4B5323FB-79B4-19D8-56A8-2EF2DDD9A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82" y="4767696"/>
            <a:ext cx="7366265" cy="1804218"/>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2A0D0CCE-46EA-ED69-131C-045FF28C484C}"/>
              </a:ext>
            </a:extLst>
          </p:cNvPr>
          <p:cNvSpPr txBox="1"/>
          <p:nvPr/>
        </p:nvSpPr>
        <p:spPr>
          <a:xfrm>
            <a:off x="116082" y="4481265"/>
            <a:ext cx="3085717" cy="338554"/>
          </a:xfrm>
          <a:prstGeom prst="rect">
            <a:avLst/>
          </a:prstGeom>
          <a:noFill/>
        </p:spPr>
        <p:txBody>
          <a:bodyPr wrap="none" rtlCol="0">
            <a:spAutoFit/>
          </a:bodyPr>
          <a:lstStyle/>
          <a:p>
            <a:r>
              <a:rPr lang="fr-FR" sz="1600" b="1" dirty="0">
                <a:solidFill>
                  <a:schemeClr val="lt1"/>
                </a:solidFill>
              </a:rPr>
              <a:t>Résultat dans la table de données:</a:t>
            </a:r>
          </a:p>
        </p:txBody>
      </p:sp>
    </p:spTree>
    <p:extLst>
      <p:ext uri="{BB962C8B-B14F-4D97-AF65-F5344CB8AC3E}">
        <p14:creationId xmlns:p14="http://schemas.microsoft.com/office/powerpoint/2010/main" val="3402087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13A63-7CB8-7C46-147D-1F1BF931B419}"/>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F650DD9-F9AE-F7F1-5474-B91D32B90C73}"/>
              </a:ext>
            </a:extLst>
          </p:cNvPr>
          <p:cNvSpPr/>
          <p:nvPr/>
        </p:nvSpPr>
        <p:spPr>
          <a:xfrm>
            <a:off x="661492" y="2205732"/>
            <a:ext cx="6297018" cy="1860649"/>
          </a:xfrm>
          <a:prstGeom prst="rect">
            <a:avLst/>
          </a:prstGeom>
          <a:noFill/>
          <a:ln/>
        </p:spPr>
        <p:txBody>
          <a:bodyPr wrap="square" lIns="0" tIns="0" rIns="0" bIns="0" rtlCol="0" anchor="t"/>
          <a:lstStyle/>
          <a:p>
            <a:pPr>
              <a:lnSpc>
                <a:spcPts val="4875"/>
              </a:lnSpc>
            </a:pPr>
            <a:r>
              <a:rPr lang="en-US" sz="3875" b="1" kern="0" spc="-78" dirty="0">
                <a:solidFill>
                  <a:srgbClr val="FF8AAF"/>
                </a:solidFill>
                <a:latin typeface="Petrona Bold" pitchFamily="34" charset="0"/>
                <a:ea typeface="Petrona Bold" pitchFamily="34" charset="-122"/>
                <a:cs typeface="Petrona Bold" pitchFamily="34" charset="-120"/>
              </a:rPr>
              <a:t>job 12 - </a:t>
            </a:r>
            <a:r>
              <a:rPr lang="fr-FR" sz="3875" b="1" kern="0" spc="-78" dirty="0">
                <a:solidFill>
                  <a:srgbClr val="FF8AAF"/>
                </a:solidFill>
                <a:latin typeface="Petrona Bold" pitchFamily="34" charset="0"/>
                <a:ea typeface="Petrona Bold" pitchFamily="34" charset="-122"/>
                <a:cs typeface="Petrona Bold" pitchFamily="34" charset="-120"/>
              </a:rPr>
              <a:t>Envoi d’alertes si dépassement des seuils d'utilisation des ressources</a:t>
            </a:r>
            <a:endParaRPr lang="en-US" sz="3875" dirty="0"/>
          </a:p>
        </p:txBody>
      </p:sp>
      <p:sp>
        <p:nvSpPr>
          <p:cNvPr id="4" name="Text 1">
            <a:extLst>
              <a:ext uri="{FF2B5EF4-FFF2-40B4-BE49-F238E27FC236}">
                <a16:creationId xmlns:a16="http://schemas.microsoft.com/office/drawing/2014/main" id="{B573530E-4FD0-4A42-4A90-9B7BBF26B635}"/>
              </a:ext>
            </a:extLst>
          </p:cNvPr>
          <p:cNvSpPr/>
          <p:nvPr/>
        </p:nvSpPr>
        <p:spPr>
          <a:xfrm>
            <a:off x="661492" y="4349850"/>
            <a:ext cx="6297018" cy="302419"/>
          </a:xfrm>
          <a:prstGeom prst="rect">
            <a:avLst/>
          </a:prstGeom>
          <a:noFill/>
          <a:ln/>
        </p:spPr>
        <p:txBody>
          <a:bodyPr wrap="none" lIns="0" tIns="0" rIns="0" bIns="0" rtlCol="0" anchor="t"/>
          <a:lstStyle/>
          <a:p>
            <a:pPr>
              <a:lnSpc>
                <a:spcPts val="2375"/>
              </a:lnSpc>
            </a:pPr>
            <a:endParaRPr lang="en-US" sz="1458" dirty="0"/>
          </a:p>
        </p:txBody>
      </p:sp>
      <p:pic>
        <p:nvPicPr>
          <p:cNvPr id="2050" name="Picture 2">
            <a:extLst>
              <a:ext uri="{FF2B5EF4-FFF2-40B4-BE49-F238E27FC236}">
                <a16:creationId xmlns:a16="http://schemas.microsoft.com/office/drawing/2014/main" id="{F9E3660B-1CB1-BD5D-99E5-790190E888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3688"/>
          <a:stretch/>
        </p:blipFill>
        <p:spPr bwMode="auto">
          <a:xfrm>
            <a:off x="6958511" y="0"/>
            <a:ext cx="523349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5633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67047083-3809-908C-E12E-A239A856005B}"/>
              </a:ext>
            </a:extLst>
          </p:cNvPr>
          <p:cNvSpPr>
            <a:spLocks noGrp="1"/>
          </p:cNvSpPr>
          <p:nvPr>
            <p:ph type="title"/>
          </p:nvPr>
        </p:nvSpPr>
        <p:spPr>
          <a:xfrm>
            <a:off x="0" y="0"/>
            <a:ext cx="1445342" cy="580103"/>
          </a:xfrm>
        </p:spPr>
        <p:txBody>
          <a:bodyPr>
            <a:normAutofit fontScale="90000"/>
          </a:bodyPr>
          <a:lstStyle/>
          <a:p>
            <a:r>
              <a:rPr lang="fr-FR" dirty="0">
                <a:solidFill>
                  <a:srgbClr val="FF8AAF"/>
                </a:solidFill>
              </a:rPr>
              <a:t>Job 12</a:t>
            </a:r>
            <a:br>
              <a:rPr lang="fr-FR" dirty="0">
                <a:solidFill>
                  <a:srgbClr val="FF8AAF"/>
                </a:solidFill>
              </a:rPr>
            </a:br>
            <a:br>
              <a:rPr lang="fr-FR" dirty="0">
                <a:solidFill>
                  <a:srgbClr val="FF8AAF"/>
                </a:solidFill>
              </a:rPr>
            </a:br>
            <a:endParaRPr lang="fr-FR" dirty="0">
              <a:solidFill>
                <a:srgbClr val="FF8AAF"/>
              </a:solidFill>
            </a:endParaRPr>
          </a:p>
        </p:txBody>
      </p:sp>
      <p:graphicFrame>
        <p:nvGraphicFramePr>
          <p:cNvPr id="5" name="Tableau 4">
            <a:extLst>
              <a:ext uri="{FF2B5EF4-FFF2-40B4-BE49-F238E27FC236}">
                <a16:creationId xmlns:a16="http://schemas.microsoft.com/office/drawing/2014/main" id="{07CD2B71-004A-22EA-D2BC-69F343307551}"/>
              </a:ext>
            </a:extLst>
          </p:cNvPr>
          <p:cNvGraphicFramePr>
            <a:graphicFrameLocks noGrp="1"/>
          </p:cNvGraphicFramePr>
          <p:nvPr>
            <p:extLst>
              <p:ext uri="{D42A27DB-BD31-4B8C-83A1-F6EECF244321}">
                <p14:modId xmlns:p14="http://schemas.microsoft.com/office/powerpoint/2010/main" val="870322283"/>
              </p:ext>
            </p:extLst>
          </p:nvPr>
        </p:nvGraphicFramePr>
        <p:xfrm>
          <a:off x="1445342" y="0"/>
          <a:ext cx="8128000" cy="82591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374735690"/>
                    </a:ext>
                  </a:extLst>
                </a:gridCol>
              </a:tblGrid>
              <a:tr h="8259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solidFill>
                            <a:srgbClr val="FF8AAF"/>
                          </a:solidFill>
                        </a:rPr>
                        <a:t>Suppression de Logs et Alerte Email </a:t>
                      </a:r>
                      <a:br>
                        <a:rPr lang="fr-FR" sz="1600" dirty="0">
                          <a:solidFill>
                            <a:srgbClr val="FF8AAF"/>
                          </a:solidFill>
                        </a:rPr>
                      </a:br>
                      <a:r>
                        <a:rPr lang="fr-FR" sz="1600" dirty="0">
                          <a:solidFill>
                            <a:srgbClr val="FF8AAF"/>
                          </a:solidFill>
                        </a:rPr>
                        <a:t>en Cas de Surutilisation des Ressources</a:t>
                      </a:r>
                      <a:endParaRPr lang="fr-FR" sz="1600" b="0" dirty="0">
                        <a:solidFill>
                          <a:srgbClr val="FF8AAF"/>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98248840"/>
                  </a:ext>
                </a:extLst>
              </a:tr>
            </a:tbl>
          </a:graphicData>
        </a:graphic>
      </p:graphicFrame>
      <p:pic>
        <p:nvPicPr>
          <p:cNvPr id="7" name="Image 6">
            <a:extLst>
              <a:ext uri="{FF2B5EF4-FFF2-40B4-BE49-F238E27FC236}">
                <a16:creationId xmlns:a16="http://schemas.microsoft.com/office/drawing/2014/main" id="{BFD08127-96D2-7735-A3FB-A0302245F04A}"/>
              </a:ext>
            </a:extLst>
          </p:cNvPr>
          <p:cNvPicPr>
            <a:picLocks noChangeAspect="1"/>
          </p:cNvPicPr>
          <p:nvPr/>
        </p:nvPicPr>
        <p:blipFill>
          <a:blip r:embed="rId2"/>
          <a:stretch>
            <a:fillRect/>
          </a:stretch>
        </p:blipFill>
        <p:spPr>
          <a:xfrm>
            <a:off x="98323" y="899284"/>
            <a:ext cx="1720645" cy="679369"/>
          </a:xfrm>
          <a:prstGeom prst="rect">
            <a:avLst/>
          </a:prstGeom>
        </p:spPr>
      </p:pic>
      <p:pic>
        <p:nvPicPr>
          <p:cNvPr id="9" name="Image 8">
            <a:extLst>
              <a:ext uri="{FF2B5EF4-FFF2-40B4-BE49-F238E27FC236}">
                <a16:creationId xmlns:a16="http://schemas.microsoft.com/office/drawing/2014/main" id="{53EB4CC2-C313-EBF6-A90B-53E126BD910D}"/>
              </a:ext>
            </a:extLst>
          </p:cNvPr>
          <p:cNvPicPr>
            <a:picLocks noChangeAspect="1"/>
          </p:cNvPicPr>
          <p:nvPr/>
        </p:nvPicPr>
        <p:blipFill>
          <a:blip r:embed="rId3"/>
          <a:stretch>
            <a:fillRect/>
          </a:stretch>
        </p:blipFill>
        <p:spPr>
          <a:xfrm>
            <a:off x="2579860" y="825910"/>
            <a:ext cx="7032279" cy="4875357"/>
          </a:xfrm>
          <a:prstGeom prst="rect">
            <a:avLst/>
          </a:prstGeom>
        </p:spPr>
      </p:pic>
      <p:pic>
        <p:nvPicPr>
          <p:cNvPr id="11" name="Image 10">
            <a:extLst>
              <a:ext uri="{FF2B5EF4-FFF2-40B4-BE49-F238E27FC236}">
                <a16:creationId xmlns:a16="http://schemas.microsoft.com/office/drawing/2014/main" id="{E2F6BB56-B2B0-BC97-48A2-43564435627C}"/>
              </a:ext>
            </a:extLst>
          </p:cNvPr>
          <p:cNvPicPr>
            <a:picLocks noChangeAspect="1"/>
          </p:cNvPicPr>
          <p:nvPr/>
        </p:nvPicPr>
        <p:blipFill>
          <a:blip r:embed="rId4"/>
          <a:stretch>
            <a:fillRect/>
          </a:stretch>
        </p:blipFill>
        <p:spPr>
          <a:xfrm>
            <a:off x="5135028" y="6032090"/>
            <a:ext cx="6897063" cy="666843"/>
          </a:xfrm>
          <a:prstGeom prst="rect">
            <a:avLst/>
          </a:prstGeom>
        </p:spPr>
      </p:pic>
      <p:sp>
        <p:nvSpPr>
          <p:cNvPr id="12" name="ZoneTexte 11">
            <a:extLst>
              <a:ext uri="{FF2B5EF4-FFF2-40B4-BE49-F238E27FC236}">
                <a16:creationId xmlns:a16="http://schemas.microsoft.com/office/drawing/2014/main" id="{3DD2A085-E5EF-30C5-BB29-A8F9B1E8158E}"/>
              </a:ext>
            </a:extLst>
          </p:cNvPr>
          <p:cNvSpPr txBox="1"/>
          <p:nvPr/>
        </p:nvSpPr>
        <p:spPr>
          <a:xfrm>
            <a:off x="5046200" y="5739702"/>
            <a:ext cx="3078087" cy="584775"/>
          </a:xfrm>
          <a:prstGeom prst="rect">
            <a:avLst/>
          </a:prstGeom>
          <a:noFill/>
        </p:spPr>
        <p:txBody>
          <a:bodyPr wrap="none" rtlCol="0">
            <a:spAutoFit/>
          </a:bodyPr>
          <a:lstStyle/>
          <a:p>
            <a:r>
              <a:rPr lang="fr-FR" sz="1400" dirty="0"/>
              <a:t>Dans la fonction </a:t>
            </a:r>
            <a:r>
              <a:rPr lang="fr-FR" sz="1400" b="0" dirty="0" err="1">
                <a:solidFill>
                  <a:srgbClr val="DCDCAA"/>
                </a:solidFill>
                <a:effectLst/>
                <a:latin typeface="Consolas" panose="020B0609020204030204" pitchFamily="49" charset="0"/>
              </a:rPr>
              <a:t>get_system_status</a:t>
            </a:r>
            <a:endParaRPr lang="fr-FR" sz="1400" b="0" dirty="0">
              <a:solidFill>
                <a:srgbClr val="CCCCCC"/>
              </a:solidFill>
              <a:effectLst/>
              <a:latin typeface="Consolas" panose="020B0609020204030204" pitchFamily="49" charset="0"/>
            </a:endParaRPr>
          </a:p>
          <a:p>
            <a:endParaRPr lang="fr-FR" dirty="0"/>
          </a:p>
        </p:txBody>
      </p:sp>
      <p:cxnSp>
        <p:nvCxnSpPr>
          <p:cNvPr id="14" name="Connecteur : en angle 13">
            <a:extLst>
              <a:ext uri="{FF2B5EF4-FFF2-40B4-BE49-F238E27FC236}">
                <a16:creationId xmlns:a16="http://schemas.microsoft.com/office/drawing/2014/main" id="{7228E9F7-D61F-5061-B663-5DBB011A6792}"/>
              </a:ext>
            </a:extLst>
          </p:cNvPr>
          <p:cNvCxnSpPr>
            <a:cxnSpLocks/>
            <a:stCxn id="7" idx="2"/>
            <a:endCxn id="9" idx="1"/>
          </p:cNvCxnSpPr>
          <p:nvPr/>
        </p:nvCxnSpPr>
        <p:spPr>
          <a:xfrm rot="16200000" flipH="1">
            <a:off x="926785" y="1610514"/>
            <a:ext cx="1684936" cy="1621214"/>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 en angle 15">
            <a:extLst>
              <a:ext uri="{FF2B5EF4-FFF2-40B4-BE49-F238E27FC236}">
                <a16:creationId xmlns:a16="http://schemas.microsoft.com/office/drawing/2014/main" id="{1EC7294C-FC4C-ECFB-2E95-65BDE5871024}"/>
              </a:ext>
            </a:extLst>
          </p:cNvPr>
          <p:cNvCxnSpPr>
            <a:cxnSpLocks/>
            <a:endCxn id="11" idx="1"/>
          </p:cNvCxnSpPr>
          <p:nvPr/>
        </p:nvCxnSpPr>
        <p:spPr>
          <a:xfrm rot="16200000" flipH="1">
            <a:off x="4482022" y="5712505"/>
            <a:ext cx="664245" cy="641768"/>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9795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9E04B39-0073-3409-5CDF-47779234BB0F}"/>
              </a:ext>
            </a:extLst>
          </p:cNvPr>
          <p:cNvSpPr>
            <a:spLocks noGrp="1"/>
          </p:cNvSpPr>
          <p:nvPr>
            <p:ph type="title"/>
          </p:nvPr>
        </p:nvSpPr>
        <p:spPr>
          <a:xfrm>
            <a:off x="0" y="0"/>
            <a:ext cx="1445342" cy="580103"/>
          </a:xfrm>
        </p:spPr>
        <p:txBody>
          <a:bodyPr>
            <a:normAutofit fontScale="90000"/>
          </a:bodyPr>
          <a:lstStyle/>
          <a:p>
            <a:r>
              <a:rPr lang="fr-FR" dirty="0">
                <a:solidFill>
                  <a:srgbClr val="FF8AAF"/>
                </a:solidFill>
              </a:rPr>
              <a:t>Job 12</a:t>
            </a:r>
            <a:br>
              <a:rPr lang="fr-FR" dirty="0">
                <a:solidFill>
                  <a:srgbClr val="FF8AAF"/>
                </a:solidFill>
              </a:rPr>
            </a:br>
            <a:br>
              <a:rPr lang="fr-FR" dirty="0">
                <a:solidFill>
                  <a:srgbClr val="FF8AAF"/>
                </a:solidFill>
              </a:rPr>
            </a:br>
            <a:endParaRPr lang="fr-FR" dirty="0">
              <a:solidFill>
                <a:srgbClr val="FF8AAF"/>
              </a:solidFill>
            </a:endParaRPr>
          </a:p>
        </p:txBody>
      </p:sp>
      <p:graphicFrame>
        <p:nvGraphicFramePr>
          <p:cNvPr id="5" name="Tableau 4">
            <a:extLst>
              <a:ext uri="{FF2B5EF4-FFF2-40B4-BE49-F238E27FC236}">
                <a16:creationId xmlns:a16="http://schemas.microsoft.com/office/drawing/2014/main" id="{BD6D1D34-B026-E154-99A3-5477158C66C7}"/>
              </a:ext>
            </a:extLst>
          </p:cNvPr>
          <p:cNvGraphicFramePr>
            <a:graphicFrameLocks noGrp="1"/>
          </p:cNvGraphicFramePr>
          <p:nvPr>
            <p:extLst>
              <p:ext uri="{D42A27DB-BD31-4B8C-83A1-F6EECF244321}">
                <p14:modId xmlns:p14="http://schemas.microsoft.com/office/powerpoint/2010/main" val="3068243121"/>
              </p:ext>
            </p:extLst>
          </p:nvPr>
        </p:nvGraphicFramePr>
        <p:xfrm>
          <a:off x="1445342" y="0"/>
          <a:ext cx="8128000" cy="82591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374735690"/>
                    </a:ext>
                  </a:extLst>
                </a:gridCol>
              </a:tblGrid>
              <a:tr h="8259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solidFill>
                            <a:srgbClr val="FF8AAF"/>
                          </a:solidFill>
                        </a:rPr>
                        <a:t>Suppression de Logs et Alerte Email </a:t>
                      </a:r>
                      <a:br>
                        <a:rPr lang="fr-FR" sz="1600" dirty="0">
                          <a:solidFill>
                            <a:srgbClr val="FF8AAF"/>
                          </a:solidFill>
                        </a:rPr>
                      </a:br>
                      <a:r>
                        <a:rPr lang="fr-FR" sz="1600" dirty="0">
                          <a:solidFill>
                            <a:srgbClr val="FF8AAF"/>
                          </a:solidFill>
                        </a:rPr>
                        <a:t>en Cas de Surutilisation des Ressources.</a:t>
                      </a:r>
                      <a:endParaRPr lang="fr-FR" sz="1600" b="0" dirty="0">
                        <a:solidFill>
                          <a:srgbClr val="FF8AAF"/>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98248840"/>
                  </a:ext>
                </a:extLst>
              </a:tr>
            </a:tbl>
          </a:graphicData>
        </a:graphic>
      </p:graphicFrame>
      <p:pic>
        <p:nvPicPr>
          <p:cNvPr id="3074" name="Picture 2">
            <a:extLst>
              <a:ext uri="{FF2B5EF4-FFF2-40B4-BE49-F238E27FC236}">
                <a16:creationId xmlns:a16="http://schemas.microsoft.com/office/drawing/2014/main" id="{3DB3F774-F270-2642-2119-3E77D3A1C3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78" y="1029426"/>
            <a:ext cx="5147528" cy="19030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1F70EA2-3EF0-57F8-3619-37A57C9B4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53" y="3136037"/>
            <a:ext cx="10323305" cy="4509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au 6">
            <a:extLst>
              <a:ext uri="{FF2B5EF4-FFF2-40B4-BE49-F238E27FC236}">
                <a16:creationId xmlns:a16="http://schemas.microsoft.com/office/drawing/2014/main" id="{9E4FE6C2-5096-FE2C-392A-44562120E9A7}"/>
              </a:ext>
            </a:extLst>
          </p:cNvPr>
          <p:cNvGraphicFramePr>
            <a:graphicFrameLocks noGrp="1"/>
          </p:cNvGraphicFramePr>
          <p:nvPr>
            <p:extLst>
              <p:ext uri="{D42A27DB-BD31-4B8C-83A1-F6EECF244321}">
                <p14:modId xmlns:p14="http://schemas.microsoft.com/office/powerpoint/2010/main" val="1505378265"/>
              </p:ext>
            </p:extLst>
          </p:nvPr>
        </p:nvGraphicFramePr>
        <p:xfrm>
          <a:off x="137478" y="3586977"/>
          <a:ext cx="10576894" cy="1432560"/>
        </p:xfrm>
        <a:graphic>
          <a:graphicData uri="http://schemas.openxmlformats.org/drawingml/2006/table">
            <a:tbl>
              <a:tblPr firstRow="1" bandRow="1">
                <a:tableStyleId>{5C22544A-7EE6-4342-B048-85BDC9FD1C3A}</a:tableStyleId>
              </a:tblPr>
              <a:tblGrid>
                <a:gridCol w="10576894">
                  <a:extLst>
                    <a:ext uri="{9D8B030D-6E8A-4147-A177-3AD203B41FA5}">
                      <a16:colId xmlns:a16="http://schemas.microsoft.com/office/drawing/2014/main" val="1215421493"/>
                    </a:ext>
                  </a:extLst>
                </a:gridCol>
              </a:tblGrid>
              <a:tr h="370840">
                <a:tc>
                  <a:txBody>
                    <a:bodyPr/>
                    <a:lstStyle/>
                    <a:p>
                      <a:r>
                        <a:rPr lang="fr-FR" sz="1400" b="0" dirty="0"/>
                        <a:t>. </a:t>
                      </a:r>
                      <a:r>
                        <a:rPr lang="fr-FR" sz="1400" b="0" dirty="0">
                          <a:solidFill>
                            <a:srgbClr val="BA0F1E"/>
                          </a:solidFill>
                        </a:rPr>
                        <a:t>*/5 </a:t>
                      </a:r>
                      <a:r>
                        <a:rPr lang="fr-FR" sz="1400" b="0" dirty="0">
                          <a:solidFill>
                            <a:srgbClr val="881798"/>
                          </a:solidFill>
                        </a:rPr>
                        <a:t>*</a:t>
                      </a:r>
                      <a:r>
                        <a:rPr lang="fr-FR" sz="1400" b="0" dirty="0"/>
                        <a:t> </a:t>
                      </a:r>
                      <a:r>
                        <a:rPr lang="fr-FR" sz="1400" b="0" dirty="0">
                          <a:solidFill>
                            <a:srgbClr val="13A40E"/>
                          </a:solidFill>
                        </a:rPr>
                        <a:t>*</a:t>
                      </a:r>
                      <a:r>
                        <a:rPr lang="fr-FR" sz="1400" b="0" dirty="0"/>
                        <a:t> </a:t>
                      </a:r>
                      <a:r>
                        <a:rPr lang="fr-FR" sz="1400" b="0" dirty="0">
                          <a:solidFill>
                            <a:srgbClr val="BA0F1E"/>
                          </a:solidFill>
                        </a:rPr>
                        <a:t>*</a:t>
                      </a:r>
                      <a:r>
                        <a:rPr lang="fr-FR" sz="1400" b="0" dirty="0"/>
                        <a:t> </a:t>
                      </a:r>
                      <a:r>
                        <a:rPr lang="fr-FR" sz="1400" b="0" dirty="0">
                          <a:solidFill>
                            <a:srgbClr val="881798"/>
                          </a:solidFill>
                        </a:rPr>
                        <a:t>*</a:t>
                      </a:r>
                      <a:r>
                        <a:rPr lang="fr-FR" sz="1400" b="0" dirty="0"/>
                        <a:t> </a:t>
                      </a:r>
                      <a:r>
                        <a:rPr lang="fr-FR" sz="1400" b="0" kern="1200" dirty="0">
                          <a:solidFill>
                            <a:srgbClr val="89DBFF"/>
                          </a:solidFill>
                          <a:latin typeface="+mn-lt"/>
                          <a:ea typeface="+mn-ea"/>
                          <a:cs typeface="+mn-cs"/>
                        </a:rPr>
                        <a:t>: Exécute la tâche toutes les 5 minutes.</a:t>
                      </a:r>
                    </a:p>
                    <a:p>
                      <a:r>
                        <a:rPr lang="fr-FR" sz="1400" b="0" dirty="0"/>
                        <a:t>. </a:t>
                      </a:r>
                      <a:r>
                        <a:rPr lang="fr-FR" sz="1400" b="0" dirty="0">
                          <a:solidFill>
                            <a:srgbClr val="B66200"/>
                          </a:solidFill>
                        </a:rPr>
                        <a:t>/bin/</a:t>
                      </a:r>
                      <a:r>
                        <a:rPr lang="fr-FR" sz="1400" b="0" dirty="0" err="1">
                          <a:solidFill>
                            <a:srgbClr val="B66200"/>
                          </a:solidFill>
                        </a:rPr>
                        <a:t>bash</a:t>
                      </a:r>
                      <a:r>
                        <a:rPr lang="fr-FR" sz="1400" b="0" dirty="0">
                          <a:solidFill>
                            <a:srgbClr val="B66200"/>
                          </a:solidFill>
                        </a:rPr>
                        <a:t> -c </a:t>
                      </a:r>
                      <a:r>
                        <a:rPr lang="fr-FR" sz="1400" b="0" kern="1200" dirty="0">
                          <a:solidFill>
                            <a:srgbClr val="89DBFF"/>
                          </a:solidFill>
                          <a:latin typeface="+mn-lt"/>
                          <a:ea typeface="+mn-ea"/>
                          <a:cs typeface="+mn-cs"/>
                        </a:rPr>
                        <a:t>: Lance une commande dans un </a:t>
                      </a:r>
                      <a:r>
                        <a:rPr lang="fr-FR" sz="1400" b="0" kern="1200" dirty="0" err="1">
                          <a:solidFill>
                            <a:srgbClr val="89DBFF"/>
                          </a:solidFill>
                          <a:latin typeface="+mn-lt"/>
                          <a:ea typeface="+mn-ea"/>
                          <a:cs typeface="+mn-cs"/>
                        </a:rPr>
                        <a:t>shell</a:t>
                      </a:r>
                      <a:r>
                        <a:rPr lang="fr-FR" sz="1400" b="0" kern="1200" dirty="0">
                          <a:solidFill>
                            <a:srgbClr val="89DBFF"/>
                          </a:solidFill>
                          <a:latin typeface="+mn-lt"/>
                          <a:ea typeface="+mn-ea"/>
                          <a:cs typeface="+mn-cs"/>
                        </a:rPr>
                        <a:t> </a:t>
                      </a:r>
                      <a:r>
                        <a:rPr lang="fr-FR" sz="1400" b="0" kern="1200" dirty="0" err="1">
                          <a:solidFill>
                            <a:srgbClr val="89DBFF"/>
                          </a:solidFill>
                          <a:latin typeface="+mn-lt"/>
                          <a:ea typeface="+mn-ea"/>
                          <a:cs typeface="+mn-cs"/>
                        </a:rPr>
                        <a:t>bash</a:t>
                      </a:r>
                      <a:r>
                        <a:rPr lang="fr-FR" sz="1400" b="0" kern="1200" dirty="0">
                          <a:solidFill>
                            <a:srgbClr val="89DBFF"/>
                          </a:solidFill>
                          <a:latin typeface="+mn-lt"/>
                          <a:ea typeface="+mn-ea"/>
                          <a:cs typeface="+mn-cs"/>
                        </a:rPr>
                        <a:t>.</a:t>
                      </a:r>
                    </a:p>
                    <a:p>
                      <a:r>
                        <a:rPr lang="fr-FR" sz="1400" b="0" dirty="0"/>
                        <a:t>. </a:t>
                      </a:r>
                      <a:r>
                        <a:rPr lang="fr-FR" sz="1400" b="0" dirty="0">
                          <a:solidFill>
                            <a:srgbClr val="B66200"/>
                          </a:solidFill>
                        </a:rPr>
                        <a:t>/home/monitor/</a:t>
                      </a:r>
                      <a:r>
                        <a:rPr lang="fr-FR" sz="1400" b="0" dirty="0" err="1">
                          <a:solidFill>
                            <a:srgbClr val="B66200"/>
                          </a:solidFill>
                        </a:rPr>
                        <a:t>myenv</a:t>
                      </a:r>
                      <a:r>
                        <a:rPr lang="fr-FR" sz="1400" b="0" dirty="0">
                          <a:solidFill>
                            <a:srgbClr val="B66200"/>
                          </a:solidFill>
                        </a:rPr>
                        <a:t>/bin/python /home/monitor/ssh_system_mail.py </a:t>
                      </a:r>
                      <a:r>
                        <a:rPr lang="fr-FR" sz="1400" b="0" kern="1200" dirty="0">
                          <a:solidFill>
                            <a:srgbClr val="89DBFF"/>
                          </a:solidFill>
                          <a:latin typeface="+mn-lt"/>
                          <a:ea typeface="+mn-ea"/>
                          <a:cs typeface="+mn-cs"/>
                        </a:rPr>
                        <a:t>: Exécute le script Python ssh_system_mail.py.</a:t>
                      </a:r>
                    </a:p>
                    <a:p>
                      <a:r>
                        <a:rPr lang="fr-FR" sz="1400" b="0" dirty="0"/>
                        <a:t>. </a:t>
                      </a:r>
                      <a:r>
                        <a:rPr lang="fr-FR" sz="1400" b="0" dirty="0">
                          <a:solidFill>
                            <a:srgbClr val="B66200"/>
                          </a:solidFill>
                        </a:rPr>
                        <a:t>&gt;&gt; /home/monitor/cron_log.txt </a:t>
                      </a:r>
                      <a:r>
                        <a:rPr lang="fr-FR" sz="1400" b="0" kern="1200" dirty="0">
                          <a:solidFill>
                            <a:srgbClr val="89DBFF"/>
                          </a:solidFill>
                          <a:latin typeface="+mn-lt"/>
                          <a:ea typeface="+mn-ea"/>
                          <a:cs typeface="+mn-cs"/>
                        </a:rPr>
                        <a:t>: Redirige la sortie standard vers le fichier cron_log.txt pour enregistrer les logs.</a:t>
                      </a:r>
                    </a:p>
                    <a:p>
                      <a:r>
                        <a:rPr lang="fr-FR" sz="1400" b="0" dirty="0"/>
                        <a:t>. </a:t>
                      </a:r>
                      <a:r>
                        <a:rPr lang="fr-FR" sz="1400" b="0" dirty="0">
                          <a:solidFill>
                            <a:srgbClr val="B66200"/>
                          </a:solidFill>
                        </a:rPr>
                        <a:t>2&gt;&amp;1 </a:t>
                      </a:r>
                      <a:r>
                        <a:rPr lang="fr-FR" sz="1400" b="0" kern="1200" dirty="0">
                          <a:solidFill>
                            <a:srgbClr val="89DBFF"/>
                          </a:solidFill>
                          <a:latin typeface="+mn-lt"/>
                          <a:ea typeface="+mn-ea"/>
                          <a:cs typeface="+mn-cs"/>
                        </a:rPr>
                        <a:t>: Redirige les erreurs vers le même fichier de log, permettant de suivre à la fois les sorties et les erreurs.</a:t>
                      </a:r>
                    </a:p>
                    <a:p>
                      <a:endParaRPr lang="fr-FR"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0201885"/>
                  </a:ext>
                </a:extLst>
              </a:tr>
            </a:tbl>
          </a:graphicData>
        </a:graphic>
      </p:graphicFrame>
      <p:pic>
        <p:nvPicPr>
          <p:cNvPr id="3079" name="Picture 7">
            <a:extLst>
              <a:ext uri="{FF2B5EF4-FFF2-40B4-BE49-F238E27FC236}">
                <a16:creationId xmlns:a16="http://schemas.microsoft.com/office/drawing/2014/main" id="{444F9EFE-F33B-BDEA-B842-402754B89E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478" y="5488455"/>
            <a:ext cx="7275204" cy="49939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79B5215C-FA33-7E60-CFB2-70794F9B56B4}"/>
              </a:ext>
            </a:extLst>
          </p:cNvPr>
          <p:cNvSpPr txBox="1"/>
          <p:nvPr/>
        </p:nvSpPr>
        <p:spPr>
          <a:xfrm>
            <a:off x="123353" y="5242648"/>
            <a:ext cx="1821845" cy="615553"/>
          </a:xfrm>
          <a:prstGeom prst="rect">
            <a:avLst/>
          </a:prstGeom>
          <a:noFill/>
        </p:spPr>
        <p:txBody>
          <a:bodyPr wrap="none" rtlCol="0">
            <a:spAutoFit/>
          </a:bodyPr>
          <a:lstStyle/>
          <a:p>
            <a:r>
              <a:rPr lang="fr-FR" sz="1600" b="1" dirty="0"/>
              <a:t>Fichier cron_log.txt</a:t>
            </a:r>
            <a:endParaRPr lang="fr-FR" sz="1600" b="1" dirty="0">
              <a:solidFill>
                <a:srgbClr val="CCCCCC"/>
              </a:solidFill>
              <a:effectLst/>
              <a:latin typeface="Consolas" panose="020B0609020204030204" pitchFamily="49" charset="0"/>
            </a:endParaRPr>
          </a:p>
          <a:p>
            <a:endParaRPr lang="fr-FR" dirty="0"/>
          </a:p>
        </p:txBody>
      </p:sp>
    </p:spTree>
    <p:extLst>
      <p:ext uri="{BB962C8B-B14F-4D97-AF65-F5344CB8AC3E}">
        <p14:creationId xmlns:p14="http://schemas.microsoft.com/office/powerpoint/2010/main" val="1437522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B039887-D89C-5C69-FB5A-EFCC69715C50}"/>
              </a:ext>
            </a:extLst>
          </p:cNvPr>
          <p:cNvSpPr/>
          <p:nvPr/>
        </p:nvSpPr>
        <p:spPr>
          <a:xfrm>
            <a:off x="-1506116" y="193342"/>
            <a:ext cx="6297015" cy="1860651"/>
          </a:xfrm>
          <a:prstGeom prst="rect">
            <a:avLst/>
          </a:prstGeom>
          <a:noFill/>
          <a:ln cap="flat">
            <a:noFill/>
            <a:prstDash val="solid"/>
          </a:ln>
        </p:spPr>
        <p:txBody>
          <a:bodyPr vert="horz" wrap="square" lIns="0" tIns="0" rIns="0" bIns="0" anchor="t" anchorCtr="1" compatLnSpc="1">
            <a:noAutofit/>
          </a:bodyPr>
          <a:lstStyle/>
          <a:p>
            <a:pPr algn="ctr" defTabSz="761970">
              <a:lnSpc>
                <a:spcPts val="4875"/>
              </a:lnSpc>
              <a:defRPr sz="1800" b="0" i="0" u="none" strike="noStrike" kern="0" cap="none" spc="0" baseline="0">
                <a:solidFill>
                  <a:srgbClr val="000000"/>
                </a:solidFill>
                <a:uFillTx/>
              </a:defRPr>
            </a:pPr>
            <a:r>
              <a:rPr lang="en-US" sz="3875" b="1" kern="0" spc="-78">
                <a:solidFill>
                  <a:srgbClr val="FF8AAF"/>
                </a:solidFill>
                <a:latin typeface="Petrona Bold"/>
              </a:rPr>
              <a:t>Serveur FTP</a:t>
            </a:r>
          </a:p>
        </p:txBody>
      </p:sp>
      <p:sp>
        <p:nvSpPr>
          <p:cNvPr id="3" name="Text 1">
            <a:extLst>
              <a:ext uri="{FF2B5EF4-FFF2-40B4-BE49-F238E27FC236}">
                <a16:creationId xmlns:a16="http://schemas.microsoft.com/office/drawing/2014/main" id="{E407A812-A576-DBC8-F364-11F31B5D321E}"/>
              </a:ext>
            </a:extLst>
          </p:cNvPr>
          <p:cNvSpPr/>
          <p:nvPr/>
        </p:nvSpPr>
        <p:spPr>
          <a:xfrm>
            <a:off x="423093" y="1355857"/>
            <a:ext cx="2311595" cy="675086"/>
          </a:xfrm>
          <a:prstGeom prst="rect">
            <a:avLst/>
          </a:prstGeom>
          <a:noFill/>
          <a:ln cap="flat">
            <a:noFill/>
            <a:prstDash val="solid"/>
          </a:ln>
        </p:spPr>
        <p:txBody>
          <a:bodyPr vert="horz" wrap="squar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a:rPr>
              <a:t>Choix du protocole</a:t>
            </a:r>
          </a:p>
        </p:txBody>
      </p:sp>
      <p:sp>
        <p:nvSpPr>
          <p:cNvPr id="4" name="Text 2">
            <a:extLst>
              <a:ext uri="{FF2B5EF4-FFF2-40B4-BE49-F238E27FC236}">
                <a16:creationId xmlns:a16="http://schemas.microsoft.com/office/drawing/2014/main" id="{72EFCB58-7272-EFD6-B6F3-AA3DB2BBDD8A}"/>
              </a:ext>
            </a:extLst>
          </p:cNvPr>
          <p:cNvSpPr/>
          <p:nvPr/>
        </p:nvSpPr>
        <p:spPr>
          <a:xfrm>
            <a:off x="421096" y="1831299"/>
            <a:ext cx="3503447" cy="3964213"/>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b="1" kern="0" spc="-32">
                <a:solidFill>
                  <a:srgbClr val="E0D6DE"/>
                </a:solidFill>
                <a:latin typeface="Inter"/>
                <a:ea typeface="Calibri"/>
                <a:cs typeface="Calibri"/>
              </a:rPr>
              <a:t>SFTP</a:t>
            </a:r>
            <a:r>
              <a:rPr lang="en-US" sz="1583" kern="0" spc="-32">
                <a:solidFill>
                  <a:srgbClr val="E0D6DE"/>
                </a:solidFill>
                <a:latin typeface="Inter"/>
                <a:ea typeface="Calibri"/>
                <a:cs typeface="Calibri"/>
              </a:rPr>
              <a:t> utilise le protocole </a:t>
            </a:r>
            <a:r>
              <a:rPr lang="en-US" sz="1583" b="1" kern="0" spc="-32">
                <a:solidFill>
                  <a:srgbClr val="E0D6DE"/>
                </a:solidFill>
                <a:latin typeface="Inter"/>
                <a:ea typeface="Calibri"/>
                <a:cs typeface="Calibri"/>
              </a:rPr>
              <a:t>SSH</a:t>
            </a:r>
            <a:r>
              <a:rPr lang="en-US" sz="1583" kern="0" spc="-32">
                <a:solidFill>
                  <a:srgbClr val="E0D6DE"/>
                </a:solidFill>
                <a:latin typeface="Inter"/>
                <a:ea typeface="Calibri"/>
                <a:cs typeface="Calibri"/>
              </a:rPr>
              <a:t> pour chiffrer toutes les communications, garantissant un transfert sécurisé des fichiers et des informations de connexion.</a:t>
            </a: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Inter"/>
              <a:ea typeface="Calibri"/>
              <a:cs typeface="Calibri"/>
            </a:endParaRPr>
          </a:p>
          <a:p>
            <a:pPr defTabSz="761970">
              <a:lnSpc>
                <a:spcPts val="2583"/>
              </a:lnSpc>
              <a:defRPr sz="1800" b="0" i="0" u="none" strike="noStrike" kern="0" cap="none" spc="0" baseline="0">
                <a:solidFill>
                  <a:srgbClr val="000000"/>
                </a:solidFill>
                <a:uFillTx/>
              </a:defRPr>
            </a:pPr>
            <a:r>
              <a:rPr lang="en-US" sz="1583" b="1" kern="0" spc="-32">
                <a:solidFill>
                  <a:srgbClr val="E0D6DE"/>
                </a:solidFill>
                <a:latin typeface="Inter"/>
                <a:ea typeface="Calibri"/>
                <a:cs typeface="Calibri"/>
              </a:rPr>
              <a:t>VsFTPd (FTP)</a:t>
            </a:r>
            <a:r>
              <a:rPr lang="en-US" sz="1583" kern="0" spc="-32">
                <a:solidFill>
                  <a:srgbClr val="E0D6DE"/>
                </a:solidFill>
                <a:latin typeface="Inter"/>
                <a:ea typeface="Calibri"/>
                <a:cs typeface="Calibri"/>
              </a:rPr>
              <a:t>, par défaut, transmet les données en clair, ce qui expose les informations sensibles à des interceptions, nécessitant des configurations supplémentaires pour la sécurité.</a:t>
            </a:r>
            <a:endParaRPr lang="en-US" sz="1500">
              <a:solidFill>
                <a:srgbClr val="000000"/>
              </a:solidFill>
              <a:latin typeface="Inter"/>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Calibri"/>
              <a:ea typeface="Calibri"/>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Calibri"/>
              <a:ea typeface="Calibri"/>
              <a:cs typeface="Calibri"/>
            </a:endParaRPr>
          </a:p>
        </p:txBody>
      </p:sp>
      <p:sp>
        <p:nvSpPr>
          <p:cNvPr id="5" name="Text 1">
            <a:extLst>
              <a:ext uri="{FF2B5EF4-FFF2-40B4-BE49-F238E27FC236}">
                <a16:creationId xmlns:a16="http://schemas.microsoft.com/office/drawing/2014/main" id="{AE7B9FAE-8DF7-9126-DC2C-C575D83DD8A6}"/>
              </a:ext>
            </a:extLst>
          </p:cNvPr>
          <p:cNvSpPr/>
          <p:nvPr/>
        </p:nvSpPr>
        <p:spPr>
          <a:xfrm>
            <a:off x="5383286" y="1355857"/>
            <a:ext cx="2771676" cy="675086"/>
          </a:xfrm>
          <a:prstGeom prst="rect">
            <a:avLst/>
          </a:prstGeom>
          <a:noFill/>
          <a:ln cap="flat">
            <a:noFill/>
            <a:prstDash val="solid"/>
          </a:ln>
        </p:spPr>
        <p:txBody>
          <a:bodyPr vert="horz" wrap="squar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a:rPr>
              <a:t>Configurer l'accès SFTP</a:t>
            </a:r>
          </a:p>
        </p:txBody>
      </p:sp>
      <p:sp>
        <p:nvSpPr>
          <p:cNvPr id="6" name="ZoneTexte 4">
            <a:extLst>
              <a:ext uri="{FF2B5EF4-FFF2-40B4-BE49-F238E27FC236}">
                <a16:creationId xmlns:a16="http://schemas.microsoft.com/office/drawing/2014/main" id="{B911EBBC-AF43-6334-D2D4-5C3B03EA5941}"/>
              </a:ext>
            </a:extLst>
          </p:cNvPr>
          <p:cNvSpPr txBox="1"/>
          <p:nvPr/>
        </p:nvSpPr>
        <p:spPr>
          <a:xfrm>
            <a:off x="5384322" y="1829516"/>
            <a:ext cx="2286000" cy="320537"/>
          </a:xfrm>
          <a:prstGeom prst="rect">
            <a:avLst/>
          </a:prstGeom>
          <a:noFill/>
          <a:ln cap="flat">
            <a:noFill/>
          </a:ln>
        </p:spPr>
        <p:txBody>
          <a:bodyPr vert="horz" wrap="square" lIns="76200" tIns="38100" rIns="76200" bIns="38100" anchor="t" anchorCtr="0" compatLnSpc="1">
            <a:spAutoFit/>
          </a:bodyPr>
          <a:lstStyle/>
          <a:p>
            <a:pPr defTabSz="761970">
              <a:defRPr sz="1800" b="0" i="0" u="none" strike="noStrike" kern="0" cap="none" spc="0" baseline="0">
                <a:solidFill>
                  <a:srgbClr val="000000"/>
                </a:solidFill>
                <a:uFillTx/>
              </a:defRPr>
            </a:pPr>
            <a:r>
              <a:rPr lang="en-US" sz="1500" b="1">
                <a:solidFill>
                  <a:srgbClr val="F2F2F2"/>
                </a:solidFill>
                <a:latin typeface="Inter"/>
                <a:ea typeface="Inter"/>
              </a:rPr>
              <a:t>/etc/</a:t>
            </a:r>
            <a:r>
              <a:rPr lang="en-US" sz="1583" b="1">
                <a:solidFill>
                  <a:srgbClr val="F2F2F2"/>
                </a:solidFill>
                <a:latin typeface="Inter"/>
                <a:ea typeface="Inter"/>
              </a:rPr>
              <a:t>ssh</a:t>
            </a:r>
            <a:r>
              <a:rPr lang="en-US" sz="1500" b="1">
                <a:solidFill>
                  <a:srgbClr val="F2F2F2"/>
                </a:solidFill>
                <a:latin typeface="Inter"/>
                <a:ea typeface="Inter"/>
              </a:rPr>
              <a:t>/sshd_config</a:t>
            </a:r>
          </a:p>
        </p:txBody>
      </p:sp>
      <p:pic>
        <p:nvPicPr>
          <p:cNvPr id="7" name="Image 5" descr="Une image contenant texte, capture d’écran, Police&#10;&#10;Description générée automatiquement">
            <a:extLst>
              <a:ext uri="{FF2B5EF4-FFF2-40B4-BE49-F238E27FC236}">
                <a16:creationId xmlns:a16="http://schemas.microsoft.com/office/drawing/2014/main" id="{5437FD56-844C-D2DE-ADB6-E961B6DD525B}"/>
              </a:ext>
            </a:extLst>
          </p:cNvPr>
          <p:cNvPicPr>
            <a:picLocks noChangeAspect="1"/>
          </p:cNvPicPr>
          <p:nvPr/>
        </p:nvPicPr>
        <p:blipFill>
          <a:blip r:embed="rId2"/>
          <a:stretch>
            <a:fillRect/>
          </a:stretch>
        </p:blipFill>
        <p:spPr>
          <a:xfrm>
            <a:off x="5388834" y="2231829"/>
            <a:ext cx="5118338" cy="2116843"/>
          </a:xfrm>
          <a:prstGeom prst="rect">
            <a:avLst/>
          </a:prstGeom>
          <a:noFill/>
          <a:ln cap="flat">
            <a:noFill/>
          </a:ln>
        </p:spPr>
      </p:pic>
      <p:pic>
        <p:nvPicPr>
          <p:cNvPr id="8" name="Image 6" descr="Une image contenant texte, capture d’écran, Police&#10;&#10;Description générée automatiquement">
            <a:extLst>
              <a:ext uri="{FF2B5EF4-FFF2-40B4-BE49-F238E27FC236}">
                <a16:creationId xmlns:a16="http://schemas.microsoft.com/office/drawing/2014/main" id="{CFB624DA-29D8-8611-4736-E4E560A75CC8}"/>
              </a:ext>
            </a:extLst>
          </p:cNvPr>
          <p:cNvPicPr>
            <a:picLocks noChangeAspect="1"/>
          </p:cNvPicPr>
          <p:nvPr/>
        </p:nvPicPr>
        <p:blipFill>
          <a:blip r:embed="rId3"/>
          <a:stretch>
            <a:fillRect/>
          </a:stretch>
        </p:blipFill>
        <p:spPr>
          <a:xfrm>
            <a:off x="5385290" y="4432493"/>
            <a:ext cx="5118338" cy="2286685"/>
          </a:xfrm>
          <a:prstGeom prst="rect">
            <a:avLst/>
          </a:prstGeom>
          <a:noFill/>
          <a:ln cap="flat">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05B01-E96B-D38A-67BE-C67EB4051165}"/>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E8D20F9-6320-B223-54F4-D25DFD12B8C0}"/>
              </a:ext>
            </a:extLst>
          </p:cNvPr>
          <p:cNvSpPr/>
          <p:nvPr/>
        </p:nvSpPr>
        <p:spPr>
          <a:xfrm>
            <a:off x="661492" y="2205732"/>
            <a:ext cx="6297018" cy="1860649"/>
          </a:xfrm>
          <a:prstGeom prst="rect">
            <a:avLst/>
          </a:prstGeom>
          <a:noFill/>
          <a:ln/>
        </p:spPr>
        <p:txBody>
          <a:bodyPr wrap="square" lIns="0" tIns="0" rIns="0" bIns="0" rtlCol="0" anchor="t"/>
          <a:lstStyle/>
          <a:p>
            <a:pPr>
              <a:lnSpc>
                <a:spcPts val="4875"/>
              </a:lnSpc>
            </a:pPr>
            <a:r>
              <a:rPr lang="en-US" sz="3875" b="1" kern="0" spc="-78" dirty="0">
                <a:solidFill>
                  <a:srgbClr val="FF8AAF"/>
                </a:solidFill>
                <a:latin typeface="Petrona Bold" pitchFamily="34" charset="0"/>
                <a:ea typeface="Petrona Bold" pitchFamily="34" charset="-122"/>
                <a:cs typeface="Petrona Bold" pitchFamily="34" charset="-120"/>
              </a:rPr>
              <a:t>job 13 - </a:t>
            </a:r>
            <a:r>
              <a:rPr lang="fr-FR" sz="3875" b="1" kern="0" spc="-78" dirty="0">
                <a:solidFill>
                  <a:srgbClr val="FF8AAF"/>
                </a:solidFill>
                <a:latin typeface="Petrona Bold" pitchFamily="34" charset="0"/>
                <a:ea typeface="Petrona Bold" pitchFamily="34" charset="-122"/>
                <a:cs typeface="Petrona Bold" pitchFamily="34" charset="-120"/>
              </a:rPr>
              <a:t>Ne pas envoyer plus d’un mail par heure à</a:t>
            </a:r>
          </a:p>
          <a:p>
            <a:pPr>
              <a:lnSpc>
                <a:spcPts val="4875"/>
              </a:lnSpc>
            </a:pPr>
            <a:r>
              <a:rPr lang="fr-FR" sz="3875" b="1" kern="0" spc="-78" dirty="0">
                <a:solidFill>
                  <a:srgbClr val="FF8AAF"/>
                </a:solidFill>
                <a:latin typeface="Petrona Bold" pitchFamily="34" charset="0"/>
                <a:ea typeface="Petrona Bold" pitchFamily="34" charset="-122"/>
                <a:cs typeface="Petrona Bold" pitchFamily="34" charset="-120"/>
              </a:rPr>
              <a:t>l’administrateur.</a:t>
            </a:r>
          </a:p>
          <a:p>
            <a:pPr>
              <a:lnSpc>
                <a:spcPts val="4875"/>
              </a:lnSpc>
            </a:pPr>
            <a:endParaRPr lang="en-US" sz="3875" dirty="0"/>
          </a:p>
        </p:txBody>
      </p:sp>
      <p:sp>
        <p:nvSpPr>
          <p:cNvPr id="4" name="Text 1">
            <a:extLst>
              <a:ext uri="{FF2B5EF4-FFF2-40B4-BE49-F238E27FC236}">
                <a16:creationId xmlns:a16="http://schemas.microsoft.com/office/drawing/2014/main" id="{5AEDB0E1-7032-8CD9-AFF7-B12AC79F7D45}"/>
              </a:ext>
            </a:extLst>
          </p:cNvPr>
          <p:cNvSpPr/>
          <p:nvPr/>
        </p:nvSpPr>
        <p:spPr>
          <a:xfrm>
            <a:off x="661492" y="4349850"/>
            <a:ext cx="6297018" cy="302419"/>
          </a:xfrm>
          <a:prstGeom prst="rect">
            <a:avLst/>
          </a:prstGeom>
          <a:noFill/>
          <a:ln/>
        </p:spPr>
        <p:txBody>
          <a:bodyPr wrap="none" lIns="0" tIns="0" rIns="0" bIns="0" rtlCol="0" anchor="t"/>
          <a:lstStyle/>
          <a:p>
            <a:pPr>
              <a:lnSpc>
                <a:spcPts val="2375"/>
              </a:lnSpc>
            </a:pPr>
            <a:endParaRPr lang="en-US" sz="1458" dirty="0"/>
          </a:p>
        </p:txBody>
      </p:sp>
      <p:pic>
        <p:nvPicPr>
          <p:cNvPr id="5" name="Image 4">
            <a:extLst>
              <a:ext uri="{FF2B5EF4-FFF2-40B4-BE49-F238E27FC236}">
                <a16:creationId xmlns:a16="http://schemas.microsoft.com/office/drawing/2014/main" id="{F9586F0E-F086-D32E-B07A-4201910D32EB}"/>
              </a:ext>
            </a:extLst>
          </p:cNvPr>
          <p:cNvPicPr>
            <a:picLocks noChangeAspect="1"/>
          </p:cNvPicPr>
          <p:nvPr/>
        </p:nvPicPr>
        <p:blipFill>
          <a:blip r:embed="rId3"/>
          <a:srcRect r="15138"/>
          <a:stretch/>
        </p:blipFill>
        <p:spPr>
          <a:xfrm>
            <a:off x="6958510" y="0"/>
            <a:ext cx="5233490" cy="6858000"/>
          </a:xfrm>
          <a:prstGeom prst="rect">
            <a:avLst/>
          </a:prstGeom>
        </p:spPr>
      </p:pic>
    </p:spTree>
    <p:extLst>
      <p:ext uri="{BB962C8B-B14F-4D97-AF65-F5344CB8AC3E}">
        <p14:creationId xmlns:p14="http://schemas.microsoft.com/office/powerpoint/2010/main" val="20345348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B7ECF607-30D5-EC82-4FA8-5249C7CEFD60}"/>
              </a:ext>
            </a:extLst>
          </p:cNvPr>
          <p:cNvSpPr>
            <a:spLocks noGrp="1"/>
          </p:cNvSpPr>
          <p:nvPr>
            <p:ph type="title"/>
          </p:nvPr>
        </p:nvSpPr>
        <p:spPr>
          <a:xfrm>
            <a:off x="0" y="0"/>
            <a:ext cx="1445342" cy="580103"/>
          </a:xfrm>
        </p:spPr>
        <p:txBody>
          <a:bodyPr>
            <a:normAutofit fontScale="90000"/>
          </a:bodyPr>
          <a:lstStyle/>
          <a:p>
            <a:r>
              <a:rPr lang="fr-FR" dirty="0">
                <a:solidFill>
                  <a:srgbClr val="FF8AAF"/>
                </a:solidFill>
              </a:rPr>
              <a:t>Job 13</a:t>
            </a:r>
            <a:br>
              <a:rPr lang="fr-FR" dirty="0">
                <a:solidFill>
                  <a:srgbClr val="FF8AAF"/>
                </a:solidFill>
              </a:rPr>
            </a:br>
            <a:br>
              <a:rPr lang="fr-FR" dirty="0">
                <a:solidFill>
                  <a:srgbClr val="FF8AAF"/>
                </a:solidFill>
              </a:rPr>
            </a:br>
            <a:endParaRPr lang="fr-FR" dirty="0">
              <a:solidFill>
                <a:srgbClr val="FF8AAF"/>
              </a:solidFill>
            </a:endParaRPr>
          </a:p>
        </p:txBody>
      </p:sp>
      <p:graphicFrame>
        <p:nvGraphicFramePr>
          <p:cNvPr id="5" name="Tableau 4">
            <a:extLst>
              <a:ext uri="{FF2B5EF4-FFF2-40B4-BE49-F238E27FC236}">
                <a16:creationId xmlns:a16="http://schemas.microsoft.com/office/drawing/2014/main" id="{3E317403-590C-8DF6-7445-BAE89788BC90}"/>
              </a:ext>
            </a:extLst>
          </p:cNvPr>
          <p:cNvGraphicFramePr>
            <a:graphicFrameLocks noGrp="1"/>
          </p:cNvGraphicFramePr>
          <p:nvPr>
            <p:extLst>
              <p:ext uri="{D42A27DB-BD31-4B8C-83A1-F6EECF244321}">
                <p14:modId xmlns:p14="http://schemas.microsoft.com/office/powerpoint/2010/main" val="4169483354"/>
              </p:ext>
            </p:extLst>
          </p:nvPr>
        </p:nvGraphicFramePr>
        <p:xfrm>
          <a:off x="1445342" y="0"/>
          <a:ext cx="8128000" cy="82591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374735690"/>
                    </a:ext>
                  </a:extLst>
                </a:gridCol>
              </a:tblGrid>
              <a:tr h="8259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solidFill>
                            <a:srgbClr val="FF8AAF"/>
                          </a:solidFill>
                        </a:rPr>
                        <a:t>Ne pas envoyer plus d’un mail par heure à</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solidFill>
                            <a:srgbClr val="FF8AAF"/>
                          </a:solidFill>
                        </a:rPr>
                        <a:t>l’administrateur.</a:t>
                      </a:r>
                      <a:endParaRPr lang="fr-FR" sz="1600" b="0" dirty="0">
                        <a:solidFill>
                          <a:srgbClr val="FF8AAF"/>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98248840"/>
                  </a:ext>
                </a:extLst>
              </a:tr>
            </a:tbl>
          </a:graphicData>
        </a:graphic>
      </p:graphicFrame>
      <p:pic>
        <p:nvPicPr>
          <p:cNvPr id="7" name="Image 6">
            <a:extLst>
              <a:ext uri="{FF2B5EF4-FFF2-40B4-BE49-F238E27FC236}">
                <a16:creationId xmlns:a16="http://schemas.microsoft.com/office/drawing/2014/main" id="{126D617C-9DD6-03ED-19D2-6F74670BF0E8}"/>
              </a:ext>
            </a:extLst>
          </p:cNvPr>
          <p:cNvPicPr>
            <a:picLocks noChangeAspect="1"/>
          </p:cNvPicPr>
          <p:nvPr/>
        </p:nvPicPr>
        <p:blipFill>
          <a:blip r:embed="rId2"/>
          <a:stretch>
            <a:fillRect/>
          </a:stretch>
        </p:blipFill>
        <p:spPr>
          <a:xfrm>
            <a:off x="88064" y="868266"/>
            <a:ext cx="6096851" cy="647790"/>
          </a:xfrm>
          <a:prstGeom prst="rect">
            <a:avLst/>
          </a:prstGeom>
        </p:spPr>
      </p:pic>
      <p:pic>
        <p:nvPicPr>
          <p:cNvPr id="9" name="Image 8">
            <a:extLst>
              <a:ext uri="{FF2B5EF4-FFF2-40B4-BE49-F238E27FC236}">
                <a16:creationId xmlns:a16="http://schemas.microsoft.com/office/drawing/2014/main" id="{AFAB0E6F-7510-D497-3520-56F25E80C21E}"/>
              </a:ext>
            </a:extLst>
          </p:cNvPr>
          <p:cNvPicPr>
            <a:picLocks noChangeAspect="1"/>
          </p:cNvPicPr>
          <p:nvPr/>
        </p:nvPicPr>
        <p:blipFill>
          <a:blip r:embed="rId3"/>
          <a:stretch>
            <a:fillRect/>
          </a:stretch>
        </p:blipFill>
        <p:spPr>
          <a:xfrm>
            <a:off x="88064" y="1558412"/>
            <a:ext cx="7192379" cy="2743583"/>
          </a:xfrm>
          <a:prstGeom prst="rect">
            <a:avLst/>
          </a:prstGeom>
        </p:spPr>
      </p:pic>
      <p:pic>
        <p:nvPicPr>
          <p:cNvPr id="11" name="Image 10">
            <a:extLst>
              <a:ext uri="{FF2B5EF4-FFF2-40B4-BE49-F238E27FC236}">
                <a16:creationId xmlns:a16="http://schemas.microsoft.com/office/drawing/2014/main" id="{4FB82829-E545-29C0-8276-82EA08DE6CD0}"/>
              </a:ext>
            </a:extLst>
          </p:cNvPr>
          <p:cNvPicPr>
            <a:picLocks noChangeAspect="1"/>
          </p:cNvPicPr>
          <p:nvPr/>
        </p:nvPicPr>
        <p:blipFill>
          <a:blip r:embed="rId4"/>
          <a:stretch>
            <a:fillRect/>
          </a:stretch>
        </p:blipFill>
        <p:spPr>
          <a:xfrm>
            <a:off x="88064" y="4344351"/>
            <a:ext cx="6496957" cy="1400370"/>
          </a:xfrm>
          <a:prstGeom prst="rect">
            <a:avLst/>
          </a:prstGeom>
        </p:spPr>
      </p:pic>
      <p:pic>
        <p:nvPicPr>
          <p:cNvPr id="4098" name="Picture 2">
            <a:extLst>
              <a:ext uri="{FF2B5EF4-FFF2-40B4-BE49-F238E27FC236}">
                <a16:creationId xmlns:a16="http://schemas.microsoft.com/office/drawing/2014/main" id="{033B3B1E-7965-DE86-BCC9-A717DE6575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64" y="6116893"/>
            <a:ext cx="2500680" cy="30777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641D6EFE-759F-0106-ECB5-30E9AE6108C1}"/>
              </a:ext>
            </a:extLst>
          </p:cNvPr>
          <p:cNvSpPr txBox="1"/>
          <p:nvPr/>
        </p:nvSpPr>
        <p:spPr>
          <a:xfrm>
            <a:off x="0" y="5832985"/>
            <a:ext cx="3126658" cy="615553"/>
          </a:xfrm>
          <a:prstGeom prst="rect">
            <a:avLst/>
          </a:prstGeom>
          <a:noFill/>
        </p:spPr>
        <p:txBody>
          <a:bodyPr wrap="square" rtlCol="0">
            <a:spAutoFit/>
          </a:bodyPr>
          <a:lstStyle/>
          <a:p>
            <a:r>
              <a:rPr lang="fr-FR" sz="1600" b="1" dirty="0"/>
              <a:t>Fichier last_mail_time.txt</a:t>
            </a:r>
            <a:endParaRPr lang="fr-FR" sz="1600" b="1" dirty="0">
              <a:solidFill>
                <a:srgbClr val="CCCCCC"/>
              </a:solidFill>
              <a:effectLst/>
              <a:latin typeface="Consolas" panose="020B0609020204030204" pitchFamily="49" charset="0"/>
            </a:endParaRPr>
          </a:p>
          <a:p>
            <a:endParaRPr lang="fr-FR" dirty="0"/>
          </a:p>
        </p:txBody>
      </p:sp>
    </p:spTree>
    <p:extLst>
      <p:ext uri="{BB962C8B-B14F-4D97-AF65-F5344CB8AC3E}">
        <p14:creationId xmlns:p14="http://schemas.microsoft.com/office/powerpoint/2010/main" val="3906807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16D40-031A-4074-C18A-41C7E37D90C8}"/>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43BD89E5-F553-C1B1-70E3-053718A80C7C}"/>
              </a:ext>
            </a:extLst>
          </p:cNvPr>
          <p:cNvSpPr/>
          <p:nvPr/>
        </p:nvSpPr>
        <p:spPr>
          <a:xfrm>
            <a:off x="661492" y="2205732"/>
            <a:ext cx="6297018" cy="1860649"/>
          </a:xfrm>
          <a:prstGeom prst="rect">
            <a:avLst/>
          </a:prstGeom>
          <a:noFill/>
          <a:ln/>
        </p:spPr>
        <p:txBody>
          <a:bodyPr wrap="square" lIns="0" tIns="0" rIns="0" bIns="0" rtlCol="0" anchor="t"/>
          <a:lstStyle/>
          <a:p>
            <a:pPr>
              <a:lnSpc>
                <a:spcPts val="4875"/>
              </a:lnSpc>
            </a:pPr>
            <a:r>
              <a:rPr lang="en-US" sz="3875" b="1" kern="0" spc="-78" dirty="0">
                <a:solidFill>
                  <a:srgbClr val="FF8AAF"/>
                </a:solidFill>
                <a:latin typeface="Petrona Bold" pitchFamily="34" charset="0"/>
                <a:ea typeface="Petrona Bold" pitchFamily="34" charset="-122"/>
                <a:cs typeface="Petrona Bold" pitchFamily="34" charset="-120"/>
              </a:rPr>
              <a:t>job 14 - </a:t>
            </a:r>
            <a:r>
              <a:rPr lang="fr-FR" sz="3875" b="1" kern="0" spc="-78" dirty="0">
                <a:solidFill>
                  <a:srgbClr val="FF8AAF"/>
                </a:solidFill>
                <a:latin typeface="Petrona Bold" pitchFamily="34" charset="0"/>
                <a:ea typeface="Petrona Bold" pitchFamily="34" charset="-122"/>
                <a:cs typeface="Petrona Bold" pitchFamily="34" charset="-120"/>
              </a:rPr>
              <a:t>Vérifier et appliquer les mises à jour </a:t>
            </a:r>
            <a:br>
              <a:rPr lang="fr-FR" sz="3875" b="1" kern="0" spc="-78" dirty="0">
                <a:solidFill>
                  <a:srgbClr val="FF8AAF"/>
                </a:solidFill>
                <a:latin typeface="Petrona Bold" pitchFamily="34" charset="0"/>
                <a:ea typeface="Petrona Bold" pitchFamily="34" charset="-122"/>
                <a:cs typeface="Petrona Bold" pitchFamily="34" charset="-120"/>
              </a:rPr>
            </a:br>
            <a:r>
              <a:rPr lang="fr-FR" sz="3875" b="1" kern="0" spc="-78" dirty="0">
                <a:solidFill>
                  <a:srgbClr val="FF8AAF"/>
                </a:solidFill>
                <a:latin typeface="Petrona Bold" pitchFamily="34" charset="0"/>
                <a:ea typeface="Petrona Bold" pitchFamily="34" charset="-122"/>
                <a:cs typeface="Petrona Bold" pitchFamily="34" charset="-120"/>
              </a:rPr>
              <a:t>des serveurs.</a:t>
            </a:r>
          </a:p>
          <a:p>
            <a:pPr>
              <a:lnSpc>
                <a:spcPts val="4875"/>
              </a:lnSpc>
            </a:pPr>
            <a:endParaRPr lang="en-US" sz="3875" dirty="0"/>
          </a:p>
        </p:txBody>
      </p:sp>
      <p:sp>
        <p:nvSpPr>
          <p:cNvPr id="4" name="Text 1">
            <a:extLst>
              <a:ext uri="{FF2B5EF4-FFF2-40B4-BE49-F238E27FC236}">
                <a16:creationId xmlns:a16="http://schemas.microsoft.com/office/drawing/2014/main" id="{12FAB9CE-D9DF-64DC-5149-1A4EBCB9EEB4}"/>
              </a:ext>
            </a:extLst>
          </p:cNvPr>
          <p:cNvSpPr/>
          <p:nvPr/>
        </p:nvSpPr>
        <p:spPr>
          <a:xfrm>
            <a:off x="661492" y="4349850"/>
            <a:ext cx="6297018" cy="302419"/>
          </a:xfrm>
          <a:prstGeom prst="rect">
            <a:avLst/>
          </a:prstGeom>
          <a:noFill/>
          <a:ln/>
        </p:spPr>
        <p:txBody>
          <a:bodyPr wrap="none" lIns="0" tIns="0" rIns="0" bIns="0" rtlCol="0" anchor="t"/>
          <a:lstStyle/>
          <a:p>
            <a:pPr>
              <a:lnSpc>
                <a:spcPts val="2375"/>
              </a:lnSpc>
            </a:pPr>
            <a:endParaRPr lang="en-US" sz="1458" dirty="0"/>
          </a:p>
        </p:txBody>
      </p:sp>
      <p:pic>
        <p:nvPicPr>
          <p:cNvPr id="6" name="Image 5">
            <a:extLst>
              <a:ext uri="{FF2B5EF4-FFF2-40B4-BE49-F238E27FC236}">
                <a16:creationId xmlns:a16="http://schemas.microsoft.com/office/drawing/2014/main" id="{365CA56C-3598-AF56-947E-538FAAD116AE}"/>
              </a:ext>
            </a:extLst>
          </p:cNvPr>
          <p:cNvPicPr>
            <a:picLocks noChangeAspect="1"/>
          </p:cNvPicPr>
          <p:nvPr/>
        </p:nvPicPr>
        <p:blipFill>
          <a:blip r:embed="rId3"/>
          <a:srcRect r="21849"/>
          <a:stretch/>
        </p:blipFill>
        <p:spPr>
          <a:xfrm>
            <a:off x="6958511" y="0"/>
            <a:ext cx="5233490" cy="6858000"/>
          </a:xfrm>
          <a:prstGeom prst="rect">
            <a:avLst/>
          </a:prstGeom>
        </p:spPr>
      </p:pic>
    </p:spTree>
    <p:extLst>
      <p:ext uri="{BB962C8B-B14F-4D97-AF65-F5344CB8AC3E}">
        <p14:creationId xmlns:p14="http://schemas.microsoft.com/office/powerpoint/2010/main" val="34203275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07A5A510-EB53-5714-2DDB-02D9767B3CEF}"/>
              </a:ext>
            </a:extLst>
          </p:cNvPr>
          <p:cNvSpPr>
            <a:spLocks noGrp="1"/>
          </p:cNvSpPr>
          <p:nvPr>
            <p:ph type="title"/>
          </p:nvPr>
        </p:nvSpPr>
        <p:spPr>
          <a:xfrm>
            <a:off x="0" y="0"/>
            <a:ext cx="1445342" cy="580103"/>
          </a:xfrm>
        </p:spPr>
        <p:txBody>
          <a:bodyPr>
            <a:normAutofit fontScale="90000"/>
          </a:bodyPr>
          <a:lstStyle/>
          <a:p>
            <a:r>
              <a:rPr lang="fr-FR" dirty="0">
                <a:solidFill>
                  <a:srgbClr val="FF8AAF"/>
                </a:solidFill>
              </a:rPr>
              <a:t>Job 14</a:t>
            </a:r>
            <a:br>
              <a:rPr lang="fr-FR" dirty="0">
                <a:solidFill>
                  <a:srgbClr val="FF8AAF"/>
                </a:solidFill>
              </a:rPr>
            </a:br>
            <a:br>
              <a:rPr lang="fr-FR" dirty="0">
                <a:solidFill>
                  <a:srgbClr val="FF8AAF"/>
                </a:solidFill>
              </a:rPr>
            </a:br>
            <a:endParaRPr lang="fr-FR" dirty="0">
              <a:solidFill>
                <a:srgbClr val="FF8AAF"/>
              </a:solidFill>
            </a:endParaRPr>
          </a:p>
        </p:txBody>
      </p:sp>
      <p:graphicFrame>
        <p:nvGraphicFramePr>
          <p:cNvPr id="5" name="Tableau 4">
            <a:extLst>
              <a:ext uri="{FF2B5EF4-FFF2-40B4-BE49-F238E27FC236}">
                <a16:creationId xmlns:a16="http://schemas.microsoft.com/office/drawing/2014/main" id="{EA1766C8-544B-8321-D08E-A99831942AAE}"/>
              </a:ext>
            </a:extLst>
          </p:cNvPr>
          <p:cNvGraphicFramePr>
            <a:graphicFrameLocks noGrp="1"/>
          </p:cNvGraphicFramePr>
          <p:nvPr>
            <p:extLst>
              <p:ext uri="{D42A27DB-BD31-4B8C-83A1-F6EECF244321}">
                <p14:modId xmlns:p14="http://schemas.microsoft.com/office/powerpoint/2010/main" val="2688347450"/>
              </p:ext>
            </p:extLst>
          </p:nvPr>
        </p:nvGraphicFramePr>
        <p:xfrm>
          <a:off x="1445342" y="0"/>
          <a:ext cx="8128000" cy="82591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374735690"/>
                    </a:ext>
                  </a:extLst>
                </a:gridCol>
              </a:tblGrid>
              <a:tr h="8259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solidFill>
                            <a:srgbClr val="FF8AAF"/>
                          </a:solidFill>
                        </a:rPr>
                        <a:t>Vérifier et appliquer les mises à jour </a:t>
                      </a:r>
                      <a:br>
                        <a:rPr lang="fr-FR" sz="1600" dirty="0">
                          <a:solidFill>
                            <a:srgbClr val="FF8AAF"/>
                          </a:solidFill>
                        </a:rPr>
                      </a:br>
                      <a:r>
                        <a:rPr lang="fr-FR" sz="1600" dirty="0">
                          <a:solidFill>
                            <a:srgbClr val="FF8AAF"/>
                          </a:solidFill>
                        </a:rPr>
                        <a:t>des serveurs.</a:t>
                      </a:r>
                      <a:endParaRPr lang="fr-FR" sz="1600" b="0" dirty="0">
                        <a:solidFill>
                          <a:srgbClr val="FF8AAF"/>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98248840"/>
                  </a:ext>
                </a:extLst>
              </a:tr>
            </a:tbl>
          </a:graphicData>
        </a:graphic>
      </p:graphicFrame>
      <p:pic>
        <p:nvPicPr>
          <p:cNvPr id="7" name="Image 6">
            <a:extLst>
              <a:ext uri="{FF2B5EF4-FFF2-40B4-BE49-F238E27FC236}">
                <a16:creationId xmlns:a16="http://schemas.microsoft.com/office/drawing/2014/main" id="{5119FF21-377A-6D12-6368-8A8AB9D63387}"/>
              </a:ext>
            </a:extLst>
          </p:cNvPr>
          <p:cNvPicPr>
            <a:picLocks noChangeAspect="1"/>
          </p:cNvPicPr>
          <p:nvPr/>
        </p:nvPicPr>
        <p:blipFill>
          <a:blip r:embed="rId2"/>
          <a:stretch>
            <a:fillRect/>
          </a:stretch>
        </p:blipFill>
        <p:spPr>
          <a:xfrm>
            <a:off x="80328" y="1076906"/>
            <a:ext cx="4696480" cy="476316"/>
          </a:xfrm>
          <a:prstGeom prst="rect">
            <a:avLst/>
          </a:prstGeom>
        </p:spPr>
      </p:pic>
      <p:pic>
        <p:nvPicPr>
          <p:cNvPr id="9" name="Image 8">
            <a:extLst>
              <a:ext uri="{FF2B5EF4-FFF2-40B4-BE49-F238E27FC236}">
                <a16:creationId xmlns:a16="http://schemas.microsoft.com/office/drawing/2014/main" id="{FF0878AD-CB5B-C428-F007-3D88EC702930}"/>
              </a:ext>
            </a:extLst>
          </p:cNvPr>
          <p:cNvPicPr>
            <a:picLocks noChangeAspect="1"/>
          </p:cNvPicPr>
          <p:nvPr/>
        </p:nvPicPr>
        <p:blipFill>
          <a:blip r:embed="rId3"/>
          <a:stretch>
            <a:fillRect/>
          </a:stretch>
        </p:blipFill>
        <p:spPr>
          <a:xfrm>
            <a:off x="1289572" y="1969013"/>
            <a:ext cx="8668960" cy="1600423"/>
          </a:xfrm>
          <a:prstGeom prst="rect">
            <a:avLst/>
          </a:prstGeom>
        </p:spPr>
      </p:pic>
      <p:pic>
        <p:nvPicPr>
          <p:cNvPr id="11" name="Image 10">
            <a:extLst>
              <a:ext uri="{FF2B5EF4-FFF2-40B4-BE49-F238E27FC236}">
                <a16:creationId xmlns:a16="http://schemas.microsoft.com/office/drawing/2014/main" id="{27CA7DB5-2F3B-7DC2-655E-30789C6EE250}"/>
              </a:ext>
            </a:extLst>
          </p:cNvPr>
          <p:cNvPicPr>
            <a:picLocks noChangeAspect="1"/>
          </p:cNvPicPr>
          <p:nvPr/>
        </p:nvPicPr>
        <p:blipFill>
          <a:blip r:embed="rId4"/>
          <a:stretch>
            <a:fillRect/>
          </a:stretch>
        </p:blipFill>
        <p:spPr>
          <a:xfrm>
            <a:off x="1289572" y="4152375"/>
            <a:ext cx="9840544" cy="2361097"/>
          </a:xfrm>
          <a:prstGeom prst="rect">
            <a:avLst/>
          </a:prstGeom>
        </p:spPr>
      </p:pic>
      <p:cxnSp>
        <p:nvCxnSpPr>
          <p:cNvPr id="13" name="Connecteur : en angle 12">
            <a:extLst>
              <a:ext uri="{FF2B5EF4-FFF2-40B4-BE49-F238E27FC236}">
                <a16:creationId xmlns:a16="http://schemas.microsoft.com/office/drawing/2014/main" id="{71F588E7-DB7A-6528-CA79-7BE9997218F3}"/>
              </a:ext>
            </a:extLst>
          </p:cNvPr>
          <p:cNvCxnSpPr>
            <a:cxnSpLocks/>
            <a:endCxn id="9" idx="1"/>
          </p:cNvCxnSpPr>
          <p:nvPr/>
        </p:nvCxnSpPr>
        <p:spPr>
          <a:xfrm rot="16200000" flipH="1">
            <a:off x="307172" y="1786824"/>
            <a:ext cx="1216003" cy="748798"/>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29B18563-B0DA-DD2D-F343-6C2D54DA101E}"/>
              </a:ext>
            </a:extLst>
          </p:cNvPr>
          <p:cNvCxnSpPr>
            <a:cxnSpLocks/>
          </p:cNvCxnSpPr>
          <p:nvPr/>
        </p:nvCxnSpPr>
        <p:spPr>
          <a:xfrm>
            <a:off x="5509342" y="3569436"/>
            <a:ext cx="0" cy="582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549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084D6F16-2C07-D227-8286-9BE8B40A6489}"/>
              </a:ext>
            </a:extLst>
          </p:cNvPr>
          <p:cNvSpPr>
            <a:spLocks noGrp="1"/>
          </p:cNvSpPr>
          <p:nvPr>
            <p:ph type="title"/>
          </p:nvPr>
        </p:nvSpPr>
        <p:spPr>
          <a:xfrm>
            <a:off x="0" y="0"/>
            <a:ext cx="1445342" cy="580103"/>
          </a:xfrm>
        </p:spPr>
        <p:txBody>
          <a:bodyPr>
            <a:normAutofit fontScale="90000"/>
          </a:bodyPr>
          <a:lstStyle/>
          <a:p>
            <a:r>
              <a:rPr lang="fr-FR" dirty="0">
                <a:solidFill>
                  <a:srgbClr val="FF8AAF"/>
                </a:solidFill>
              </a:rPr>
              <a:t>Job 14</a:t>
            </a:r>
            <a:br>
              <a:rPr lang="fr-FR" dirty="0">
                <a:solidFill>
                  <a:srgbClr val="FF8AAF"/>
                </a:solidFill>
              </a:rPr>
            </a:br>
            <a:br>
              <a:rPr lang="fr-FR" dirty="0">
                <a:solidFill>
                  <a:srgbClr val="FF8AAF"/>
                </a:solidFill>
              </a:rPr>
            </a:br>
            <a:endParaRPr lang="fr-FR" dirty="0">
              <a:solidFill>
                <a:srgbClr val="FF8AAF"/>
              </a:solidFill>
            </a:endParaRPr>
          </a:p>
        </p:txBody>
      </p:sp>
      <p:graphicFrame>
        <p:nvGraphicFramePr>
          <p:cNvPr id="7" name="Tableau 6">
            <a:extLst>
              <a:ext uri="{FF2B5EF4-FFF2-40B4-BE49-F238E27FC236}">
                <a16:creationId xmlns:a16="http://schemas.microsoft.com/office/drawing/2014/main" id="{5C8C594A-E1F6-03D6-45F8-42D2A87C7173}"/>
              </a:ext>
            </a:extLst>
          </p:cNvPr>
          <p:cNvGraphicFramePr>
            <a:graphicFrameLocks noGrp="1"/>
          </p:cNvGraphicFramePr>
          <p:nvPr>
            <p:extLst>
              <p:ext uri="{D42A27DB-BD31-4B8C-83A1-F6EECF244321}">
                <p14:modId xmlns:p14="http://schemas.microsoft.com/office/powerpoint/2010/main" val="2939495622"/>
              </p:ext>
            </p:extLst>
          </p:nvPr>
        </p:nvGraphicFramePr>
        <p:xfrm>
          <a:off x="1445342" y="0"/>
          <a:ext cx="8128000" cy="82591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374735690"/>
                    </a:ext>
                  </a:extLst>
                </a:gridCol>
              </a:tblGrid>
              <a:tr h="8259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solidFill>
                            <a:srgbClr val="FF8AAF"/>
                          </a:solidFill>
                        </a:rPr>
                        <a:t>Vérifier et appliquer les mises à jour </a:t>
                      </a:r>
                      <a:br>
                        <a:rPr lang="fr-FR" sz="1600" dirty="0">
                          <a:solidFill>
                            <a:srgbClr val="FF8AAF"/>
                          </a:solidFill>
                        </a:rPr>
                      </a:br>
                      <a:r>
                        <a:rPr lang="fr-FR" sz="1600" dirty="0">
                          <a:solidFill>
                            <a:srgbClr val="FF8AAF"/>
                          </a:solidFill>
                        </a:rPr>
                        <a:t>des serveurs.</a:t>
                      </a:r>
                      <a:endParaRPr lang="fr-FR" sz="1600" b="0" dirty="0">
                        <a:solidFill>
                          <a:srgbClr val="FF8AAF"/>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98248840"/>
                  </a:ext>
                </a:extLst>
              </a:tr>
            </a:tbl>
          </a:graphicData>
        </a:graphic>
      </p:graphicFrame>
      <p:pic>
        <p:nvPicPr>
          <p:cNvPr id="9" name="Image 8">
            <a:extLst>
              <a:ext uri="{FF2B5EF4-FFF2-40B4-BE49-F238E27FC236}">
                <a16:creationId xmlns:a16="http://schemas.microsoft.com/office/drawing/2014/main" id="{EA6D941A-86C2-F7CE-D0F8-EF4E28645F07}"/>
              </a:ext>
            </a:extLst>
          </p:cNvPr>
          <p:cNvPicPr>
            <a:picLocks noChangeAspect="1"/>
          </p:cNvPicPr>
          <p:nvPr/>
        </p:nvPicPr>
        <p:blipFill>
          <a:blip r:embed="rId2"/>
          <a:stretch>
            <a:fillRect/>
          </a:stretch>
        </p:blipFill>
        <p:spPr>
          <a:xfrm>
            <a:off x="58092" y="897306"/>
            <a:ext cx="8516539" cy="619211"/>
          </a:xfrm>
          <a:prstGeom prst="rect">
            <a:avLst/>
          </a:prstGeom>
        </p:spPr>
      </p:pic>
      <p:graphicFrame>
        <p:nvGraphicFramePr>
          <p:cNvPr id="10" name="Tableau 9">
            <a:extLst>
              <a:ext uri="{FF2B5EF4-FFF2-40B4-BE49-F238E27FC236}">
                <a16:creationId xmlns:a16="http://schemas.microsoft.com/office/drawing/2014/main" id="{A12B4A62-33B6-C78D-E34F-5FC674CABFB3}"/>
              </a:ext>
            </a:extLst>
          </p:cNvPr>
          <p:cNvGraphicFramePr>
            <a:graphicFrameLocks noGrp="1"/>
          </p:cNvGraphicFramePr>
          <p:nvPr>
            <p:extLst>
              <p:ext uri="{D42A27DB-BD31-4B8C-83A1-F6EECF244321}">
                <p14:modId xmlns:p14="http://schemas.microsoft.com/office/powerpoint/2010/main" val="3029835929"/>
              </p:ext>
            </p:extLst>
          </p:nvPr>
        </p:nvGraphicFramePr>
        <p:xfrm>
          <a:off x="58092" y="1558622"/>
          <a:ext cx="11602966" cy="1371600"/>
        </p:xfrm>
        <a:graphic>
          <a:graphicData uri="http://schemas.openxmlformats.org/drawingml/2006/table">
            <a:tbl>
              <a:tblPr firstRow="1" bandRow="1">
                <a:tableStyleId>{5C22544A-7EE6-4342-B048-85BDC9FD1C3A}</a:tableStyleId>
              </a:tblPr>
              <a:tblGrid>
                <a:gridCol w="5801483">
                  <a:extLst>
                    <a:ext uri="{9D8B030D-6E8A-4147-A177-3AD203B41FA5}">
                      <a16:colId xmlns:a16="http://schemas.microsoft.com/office/drawing/2014/main" val="1118305397"/>
                    </a:ext>
                  </a:extLst>
                </a:gridCol>
                <a:gridCol w="5801483">
                  <a:extLst>
                    <a:ext uri="{9D8B030D-6E8A-4147-A177-3AD203B41FA5}">
                      <a16:colId xmlns:a16="http://schemas.microsoft.com/office/drawing/2014/main" val="1772173925"/>
                    </a:ext>
                  </a:extLst>
                </a:gridCol>
              </a:tblGrid>
              <a:tr h="370840">
                <a:tc>
                  <a:txBody>
                    <a:bodyPr/>
                    <a:lstStyle/>
                    <a:p>
                      <a:pPr marL="0" algn="l" defTabSz="914400" rtl="0" eaLnBrk="1" latinLnBrk="0" hangingPunct="1"/>
                      <a:r>
                        <a:rPr lang="fr-FR" sz="1400" b="0" kern="1200" dirty="0">
                          <a:solidFill>
                            <a:srgbClr val="C9865F"/>
                          </a:solidFill>
                          <a:latin typeface="+mn-lt"/>
                          <a:ea typeface="+mn-ea"/>
                          <a:cs typeface="+mn-cs"/>
                        </a:rPr>
                        <a:t>. </a:t>
                      </a:r>
                      <a:r>
                        <a:rPr lang="fr-FR" sz="1400" b="0" kern="1200" dirty="0" err="1">
                          <a:solidFill>
                            <a:srgbClr val="C9865F"/>
                          </a:solidFill>
                          <a:latin typeface="+mn-lt"/>
                          <a:ea typeface="+mn-ea"/>
                          <a:cs typeface="+mn-cs"/>
                        </a:rPr>
                        <a:t>echo</a:t>
                      </a:r>
                      <a:r>
                        <a:rPr lang="fr-FR" sz="1400" b="0" kern="1200" dirty="0">
                          <a:solidFill>
                            <a:srgbClr val="C9865F"/>
                          </a:solidFill>
                          <a:latin typeface="+mn-lt"/>
                          <a:ea typeface="+mn-ea"/>
                          <a:cs typeface="+mn-cs"/>
                        </a:rPr>
                        <a:t> {</a:t>
                      </a:r>
                      <a:r>
                        <a:rPr lang="fr-FR" sz="1400" b="0" kern="1200" dirty="0" err="1">
                          <a:solidFill>
                            <a:srgbClr val="C9865F"/>
                          </a:solidFill>
                          <a:latin typeface="+mn-lt"/>
                          <a:ea typeface="+mn-ea"/>
                          <a:cs typeface="+mn-cs"/>
                        </a:rPr>
                        <a:t>mdpSudo</a:t>
                      </a:r>
                      <a:r>
                        <a:rPr lang="fr-FR" sz="1400" b="0" kern="1200" dirty="0">
                          <a:solidFill>
                            <a:srgbClr val="C9865F"/>
                          </a:solidFill>
                          <a:latin typeface="+mn-lt"/>
                          <a:ea typeface="+mn-ea"/>
                          <a:cs typeface="+mn-cs"/>
                        </a:rPr>
                        <a:t>} : Affiche le mot de passe </a:t>
                      </a:r>
                      <a:r>
                        <a:rPr lang="fr-FR" sz="1400" b="0" kern="1200" dirty="0" err="1">
                          <a:solidFill>
                            <a:srgbClr val="C9865F"/>
                          </a:solidFill>
                          <a:latin typeface="+mn-lt"/>
                          <a:ea typeface="+mn-ea"/>
                          <a:cs typeface="+mn-cs"/>
                        </a:rPr>
                        <a:t>sudo</a:t>
                      </a:r>
                      <a:r>
                        <a:rPr lang="fr-FR" sz="1400" b="0" kern="1200" dirty="0">
                          <a:solidFill>
                            <a:srgbClr val="C9865F"/>
                          </a:solidFill>
                          <a:latin typeface="+mn-lt"/>
                          <a:ea typeface="+mn-ea"/>
                          <a:cs typeface="+mn-cs"/>
                        </a:rPr>
                        <a:t> (remplacez {</a:t>
                      </a:r>
                      <a:r>
                        <a:rPr lang="fr-FR" sz="1400" b="0" kern="1200" dirty="0" err="1">
                          <a:solidFill>
                            <a:srgbClr val="C9865F"/>
                          </a:solidFill>
                          <a:latin typeface="+mn-lt"/>
                          <a:ea typeface="+mn-ea"/>
                          <a:cs typeface="+mn-cs"/>
                        </a:rPr>
                        <a:t>mdpSudo</a:t>
                      </a:r>
                      <a:r>
                        <a:rPr lang="fr-FR" sz="1400" b="0" kern="1200" dirty="0">
                          <a:solidFill>
                            <a:srgbClr val="C9865F"/>
                          </a:solidFill>
                          <a:latin typeface="+mn-lt"/>
                          <a:ea typeface="+mn-ea"/>
                          <a:cs typeface="+mn-cs"/>
                        </a:rPr>
                        <a:t>} par le mot de passe réel).</a:t>
                      </a:r>
                      <a:endParaRPr lang="fr-FR" dirty="0"/>
                    </a:p>
                  </a:txBody>
                  <a:tcPr>
                    <a:lnL w="12700" cmpd="sng">
                      <a:noFill/>
                    </a:lnL>
                    <a:lnR w="12700" cap="flat" cmpd="sng" algn="ctr">
                      <a:solidFill>
                        <a:srgbClr val="C9865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algn="l" defTabSz="914400" rtl="0" eaLnBrk="1" latinLnBrk="0" hangingPunct="1"/>
                      <a:r>
                        <a:rPr lang="fr-FR" sz="1400" b="0" kern="1200" dirty="0">
                          <a:solidFill>
                            <a:srgbClr val="C9865F"/>
                          </a:solidFill>
                          <a:latin typeface="+mn-lt"/>
                          <a:ea typeface="+mn-ea"/>
                          <a:cs typeface="+mn-cs"/>
                        </a:rPr>
                        <a:t>. </a:t>
                      </a:r>
                      <a:r>
                        <a:rPr lang="fr-FR" sz="1400" b="0" kern="1200" dirty="0" err="1">
                          <a:solidFill>
                            <a:srgbClr val="C9865F"/>
                          </a:solidFill>
                          <a:latin typeface="+mn-lt"/>
                          <a:ea typeface="+mn-ea"/>
                          <a:cs typeface="+mn-cs"/>
                        </a:rPr>
                        <a:t>sudo</a:t>
                      </a:r>
                      <a:r>
                        <a:rPr lang="fr-FR" sz="1400" b="0" kern="1200" dirty="0">
                          <a:solidFill>
                            <a:srgbClr val="C9865F"/>
                          </a:solidFill>
                          <a:latin typeface="+mn-lt"/>
                          <a:ea typeface="+mn-ea"/>
                          <a:cs typeface="+mn-cs"/>
                        </a:rPr>
                        <a:t> -S : Utilise </a:t>
                      </a:r>
                      <a:r>
                        <a:rPr lang="fr-FR" sz="1400" b="0" kern="1200" dirty="0" err="1">
                          <a:solidFill>
                            <a:srgbClr val="C9865F"/>
                          </a:solidFill>
                          <a:latin typeface="+mn-lt"/>
                          <a:ea typeface="+mn-ea"/>
                          <a:cs typeface="+mn-cs"/>
                        </a:rPr>
                        <a:t>sudo</a:t>
                      </a:r>
                      <a:r>
                        <a:rPr lang="fr-FR" sz="1400" b="0" kern="1200" dirty="0">
                          <a:solidFill>
                            <a:srgbClr val="C9865F"/>
                          </a:solidFill>
                          <a:latin typeface="+mn-lt"/>
                          <a:ea typeface="+mn-ea"/>
                          <a:cs typeface="+mn-cs"/>
                        </a:rPr>
                        <a:t> avec l'option -S pour lire le mot de passe depuis l'entrée standard.</a:t>
                      </a:r>
                      <a:br>
                        <a:rPr lang="fr-FR" sz="1400" b="0" kern="1200" dirty="0">
                          <a:solidFill>
                            <a:srgbClr val="C9865F"/>
                          </a:solidFill>
                          <a:latin typeface="+mn-lt"/>
                          <a:ea typeface="+mn-ea"/>
                          <a:cs typeface="+mn-cs"/>
                        </a:rPr>
                      </a:br>
                      <a:r>
                        <a:rPr lang="fr-FR" sz="1400" b="0" kern="1200" dirty="0">
                          <a:solidFill>
                            <a:srgbClr val="C9865F"/>
                          </a:solidFill>
                          <a:latin typeface="+mn-lt"/>
                          <a:ea typeface="+mn-ea"/>
                          <a:cs typeface="+mn-cs"/>
                        </a:rPr>
                        <a:t>. </a:t>
                      </a:r>
                      <a:r>
                        <a:rPr lang="fr-FR" sz="1400" b="0" kern="1200" dirty="0" err="1">
                          <a:solidFill>
                            <a:srgbClr val="C9865F"/>
                          </a:solidFill>
                          <a:latin typeface="+mn-lt"/>
                          <a:ea typeface="+mn-ea"/>
                          <a:cs typeface="+mn-cs"/>
                        </a:rPr>
                        <a:t>apt</a:t>
                      </a:r>
                      <a:r>
                        <a:rPr lang="fr-FR" sz="1400" b="0" kern="1200" dirty="0">
                          <a:solidFill>
                            <a:srgbClr val="C9865F"/>
                          </a:solidFill>
                          <a:latin typeface="+mn-lt"/>
                          <a:ea typeface="+mn-ea"/>
                          <a:cs typeface="+mn-cs"/>
                        </a:rPr>
                        <a:t> update : Met à jour la liste des paquets disponibles.</a:t>
                      </a:r>
                      <a:br>
                        <a:rPr lang="fr-FR" sz="1400" b="0" kern="1200" dirty="0">
                          <a:solidFill>
                            <a:srgbClr val="C9865F"/>
                          </a:solidFill>
                          <a:latin typeface="+mn-lt"/>
                          <a:ea typeface="+mn-ea"/>
                          <a:cs typeface="+mn-cs"/>
                        </a:rPr>
                      </a:br>
                      <a:r>
                        <a:rPr lang="fr-FR" sz="1400" b="0" kern="1200" dirty="0">
                          <a:solidFill>
                            <a:srgbClr val="C9865F"/>
                          </a:solidFill>
                          <a:latin typeface="+mn-lt"/>
                          <a:ea typeface="+mn-ea"/>
                          <a:cs typeface="+mn-cs"/>
                        </a:rPr>
                        <a:t>. &amp;&amp; : Exécute la commande suivante uniquement si la précédente réussit.</a:t>
                      </a:r>
                      <a:br>
                        <a:rPr lang="fr-FR" sz="1400" b="0" kern="1200" dirty="0">
                          <a:solidFill>
                            <a:srgbClr val="C9865F"/>
                          </a:solidFill>
                          <a:latin typeface="+mn-lt"/>
                          <a:ea typeface="+mn-ea"/>
                          <a:cs typeface="+mn-cs"/>
                        </a:rPr>
                      </a:br>
                      <a:r>
                        <a:rPr lang="fr-FR" sz="1400" b="0" kern="1200" dirty="0">
                          <a:solidFill>
                            <a:srgbClr val="C9865F"/>
                          </a:solidFill>
                          <a:latin typeface="+mn-lt"/>
                          <a:ea typeface="+mn-ea"/>
                          <a:cs typeface="+mn-cs"/>
                        </a:rPr>
                        <a:t>. </a:t>
                      </a:r>
                      <a:r>
                        <a:rPr lang="fr-FR" sz="1400" b="0" kern="1200" dirty="0" err="1">
                          <a:solidFill>
                            <a:srgbClr val="C9865F"/>
                          </a:solidFill>
                          <a:latin typeface="+mn-lt"/>
                          <a:ea typeface="+mn-ea"/>
                          <a:cs typeface="+mn-cs"/>
                        </a:rPr>
                        <a:t>sudo</a:t>
                      </a:r>
                      <a:r>
                        <a:rPr lang="fr-FR" sz="1400" b="0" kern="1200" dirty="0">
                          <a:solidFill>
                            <a:srgbClr val="C9865F"/>
                          </a:solidFill>
                          <a:latin typeface="+mn-lt"/>
                          <a:ea typeface="+mn-ea"/>
                          <a:cs typeface="+mn-cs"/>
                        </a:rPr>
                        <a:t> </a:t>
                      </a:r>
                      <a:r>
                        <a:rPr lang="fr-FR" sz="1400" b="0" kern="1200" dirty="0" err="1">
                          <a:solidFill>
                            <a:srgbClr val="C9865F"/>
                          </a:solidFill>
                          <a:latin typeface="+mn-lt"/>
                          <a:ea typeface="+mn-ea"/>
                          <a:cs typeface="+mn-cs"/>
                        </a:rPr>
                        <a:t>apt</a:t>
                      </a:r>
                      <a:r>
                        <a:rPr lang="fr-FR" sz="1400" b="0" kern="1200" dirty="0">
                          <a:solidFill>
                            <a:srgbClr val="C9865F"/>
                          </a:solidFill>
                          <a:latin typeface="+mn-lt"/>
                          <a:ea typeface="+mn-ea"/>
                          <a:cs typeface="+mn-cs"/>
                        </a:rPr>
                        <a:t> upgrade -y : Met à jour tous les paquets installés automatiquement sans confirmation (grâce à -y).</a:t>
                      </a:r>
                      <a:endParaRPr lang="fr-FR" dirty="0"/>
                    </a:p>
                  </a:txBody>
                  <a:tcPr>
                    <a:lnL w="12700" cap="flat" cmpd="sng" algn="ctr">
                      <a:solidFill>
                        <a:srgbClr val="C9865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6487898"/>
                  </a:ext>
                </a:extLst>
              </a:tr>
            </a:tbl>
          </a:graphicData>
        </a:graphic>
      </p:graphicFrame>
      <p:pic>
        <p:nvPicPr>
          <p:cNvPr id="12" name="Image 11">
            <a:extLst>
              <a:ext uri="{FF2B5EF4-FFF2-40B4-BE49-F238E27FC236}">
                <a16:creationId xmlns:a16="http://schemas.microsoft.com/office/drawing/2014/main" id="{610E0980-4F73-B508-77EF-8032F8C1FCFE}"/>
              </a:ext>
            </a:extLst>
          </p:cNvPr>
          <p:cNvPicPr>
            <a:picLocks noChangeAspect="1"/>
          </p:cNvPicPr>
          <p:nvPr/>
        </p:nvPicPr>
        <p:blipFill>
          <a:blip r:embed="rId3"/>
          <a:stretch>
            <a:fillRect/>
          </a:stretch>
        </p:blipFill>
        <p:spPr>
          <a:xfrm>
            <a:off x="58092" y="3067669"/>
            <a:ext cx="8764223" cy="619211"/>
          </a:xfrm>
          <a:prstGeom prst="rect">
            <a:avLst/>
          </a:prstGeom>
        </p:spPr>
      </p:pic>
      <p:graphicFrame>
        <p:nvGraphicFramePr>
          <p:cNvPr id="13" name="Tableau 12">
            <a:extLst>
              <a:ext uri="{FF2B5EF4-FFF2-40B4-BE49-F238E27FC236}">
                <a16:creationId xmlns:a16="http://schemas.microsoft.com/office/drawing/2014/main" id="{4A3BE34C-A742-FAFA-5C76-5AFE211D7F46}"/>
              </a:ext>
            </a:extLst>
          </p:cNvPr>
          <p:cNvGraphicFramePr>
            <a:graphicFrameLocks noGrp="1"/>
          </p:cNvGraphicFramePr>
          <p:nvPr>
            <p:extLst>
              <p:ext uri="{D42A27DB-BD31-4B8C-83A1-F6EECF244321}">
                <p14:modId xmlns:p14="http://schemas.microsoft.com/office/powerpoint/2010/main" val="15747254"/>
              </p:ext>
            </p:extLst>
          </p:nvPr>
        </p:nvGraphicFramePr>
        <p:xfrm>
          <a:off x="58092" y="3735839"/>
          <a:ext cx="11602967" cy="944880"/>
        </p:xfrm>
        <a:graphic>
          <a:graphicData uri="http://schemas.openxmlformats.org/drawingml/2006/table">
            <a:tbl>
              <a:tblPr firstRow="1" bandRow="1">
                <a:tableStyleId>{5C22544A-7EE6-4342-B048-85BDC9FD1C3A}</a:tableStyleId>
              </a:tblPr>
              <a:tblGrid>
                <a:gridCol w="5181845">
                  <a:extLst>
                    <a:ext uri="{9D8B030D-6E8A-4147-A177-3AD203B41FA5}">
                      <a16:colId xmlns:a16="http://schemas.microsoft.com/office/drawing/2014/main" val="1369564498"/>
                    </a:ext>
                  </a:extLst>
                </a:gridCol>
                <a:gridCol w="3210561">
                  <a:extLst>
                    <a:ext uri="{9D8B030D-6E8A-4147-A177-3AD203B41FA5}">
                      <a16:colId xmlns:a16="http://schemas.microsoft.com/office/drawing/2014/main" val="3314486526"/>
                    </a:ext>
                  </a:extLst>
                </a:gridCol>
                <a:gridCol w="3210561">
                  <a:extLst>
                    <a:ext uri="{9D8B030D-6E8A-4147-A177-3AD203B41FA5}">
                      <a16:colId xmlns:a16="http://schemas.microsoft.com/office/drawing/2014/main" val="1777343096"/>
                    </a:ext>
                  </a:extLst>
                </a:gridCol>
              </a:tblGrid>
              <a:tr h="370840">
                <a:tc>
                  <a:txBody>
                    <a:bodyPr/>
                    <a:lstStyle/>
                    <a:p>
                      <a:r>
                        <a:rPr lang="fr-FR" sz="1400" b="0" dirty="0" err="1">
                          <a:solidFill>
                            <a:srgbClr val="C9865F"/>
                          </a:solidFill>
                        </a:rPr>
                        <a:t>sudo</a:t>
                      </a:r>
                      <a:r>
                        <a:rPr lang="fr-FR" sz="1400" b="0" dirty="0">
                          <a:solidFill>
                            <a:srgbClr val="C9865F"/>
                          </a:solidFill>
                        </a:rPr>
                        <a:t> -S -f /var/run/reboot-</a:t>
                      </a:r>
                      <a:r>
                        <a:rPr lang="fr-FR" sz="1400" b="0" dirty="0" err="1">
                          <a:solidFill>
                            <a:srgbClr val="C9865F"/>
                          </a:solidFill>
                        </a:rPr>
                        <a:t>required</a:t>
                      </a:r>
                      <a:r>
                        <a:rPr lang="fr-FR" sz="1400" b="0" dirty="0">
                          <a:solidFill>
                            <a:srgbClr val="C9865F"/>
                          </a:solidFill>
                        </a:rPr>
                        <a:t> :</a:t>
                      </a:r>
                      <a:br>
                        <a:rPr lang="fr-FR" sz="1400" b="0" dirty="0">
                          <a:solidFill>
                            <a:srgbClr val="C9865F"/>
                          </a:solidFill>
                        </a:rPr>
                      </a:br>
                      <a:r>
                        <a:rPr lang="fr-FR" sz="1400" b="0" dirty="0">
                          <a:solidFill>
                            <a:srgbClr val="C9865F"/>
                          </a:solidFill>
                        </a:rPr>
                        <a:t>. -S : Utilise l'entrée standard pour lire le mot de passe </a:t>
                      </a:r>
                      <a:r>
                        <a:rPr lang="fr-FR" sz="1400" b="0" dirty="0" err="1">
                          <a:solidFill>
                            <a:srgbClr val="C9865F"/>
                          </a:solidFill>
                        </a:rPr>
                        <a:t>sudo</a:t>
                      </a:r>
                      <a:r>
                        <a:rPr lang="fr-FR" sz="1400" b="0" dirty="0">
                          <a:solidFill>
                            <a:srgbClr val="C9865F"/>
                          </a:solidFill>
                        </a:rPr>
                        <a:t>.</a:t>
                      </a:r>
                      <a:br>
                        <a:rPr lang="fr-FR" sz="1400" b="0" dirty="0">
                          <a:solidFill>
                            <a:srgbClr val="C9865F"/>
                          </a:solidFill>
                        </a:rPr>
                      </a:br>
                      <a:r>
                        <a:rPr lang="fr-FR" sz="1400" b="0" dirty="0">
                          <a:solidFill>
                            <a:srgbClr val="C9865F"/>
                          </a:solidFill>
                        </a:rPr>
                        <a:t>. -f : Ignore les erreurs si le fichier n'existe pas.</a:t>
                      </a:r>
                      <a:br>
                        <a:rPr lang="fr-FR" sz="1400" b="0" dirty="0">
                          <a:solidFill>
                            <a:srgbClr val="C9865F"/>
                          </a:solidFill>
                        </a:rPr>
                      </a:br>
                      <a:r>
                        <a:rPr lang="fr-FR" sz="1400" b="0" dirty="0">
                          <a:solidFill>
                            <a:srgbClr val="C9865F"/>
                          </a:solidFill>
                        </a:rPr>
                        <a:t>. /var/run/reboot-</a:t>
                      </a:r>
                      <a:r>
                        <a:rPr lang="fr-FR" sz="1400" b="0" dirty="0" err="1">
                          <a:solidFill>
                            <a:srgbClr val="C9865F"/>
                          </a:solidFill>
                        </a:rPr>
                        <a:t>required</a:t>
                      </a:r>
                      <a:r>
                        <a:rPr lang="fr-FR" sz="1400" b="0" dirty="0">
                          <a:solidFill>
                            <a:srgbClr val="C9865F"/>
                          </a:solidFill>
                        </a:rPr>
                        <a:t> : Vérifie si un redémarrage est nécessaire.</a:t>
                      </a:r>
                    </a:p>
                  </a:txBody>
                  <a:tcPr>
                    <a:lnL w="12700" cap="flat" cmpd="sng" algn="ctr">
                      <a:noFill/>
                      <a:prstDash val="solid"/>
                      <a:round/>
                      <a:headEnd type="none" w="med" len="med"/>
                      <a:tailEnd type="none" w="med" len="med"/>
                    </a:lnL>
                    <a:lnR w="12700" cap="flat" cmpd="sng" algn="ctr">
                      <a:solidFill>
                        <a:srgbClr val="C9865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algn="l" defTabSz="914400" rtl="0" eaLnBrk="1" latinLnBrk="0" hangingPunct="1"/>
                      <a:r>
                        <a:rPr lang="fr-FR" sz="1400" b="0" kern="1200" dirty="0">
                          <a:solidFill>
                            <a:srgbClr val="C9865F"/>
                          </a:solidFill>
                          <a:latin typeface="+mn-lt"/>
                          <a:ea typeface="+mn-ea"/>
                          <a:cs typeface="+mn-cs"/>
                        </a:rPr>
                        <a:t>&amp;&amp; </a:t>
                      </a:r>
                      <a:r>
                        <a:rPr lang="fr-FR" sz="1400" b="0" kern="1200" dirty="0" err="1">
                          <a:solidFill>
                            <a:srgbClr val="C9865F"/>
                          </a:solidFill>
                          <a:latin typeface="+mn-lt"/>
                          <a:ea typeface="+mn-ea"/>
                          <a:cs typeface="+mn-cs"/>
                        </a:rPr>
                        <a:t>echo</a:t>
                      </a:r>
                      <a:r>
                        <a:rPr lang="fr-FR" sz="1400" b="0" kern="1200" dirty="0">
                          <a:solidFill>
                            <a:srgbClr val="C9865F"/>
                          </a:solidFill>
                          <a:latin typeface="+mn-lt"/>
                          <a:ea typeface="+mn-ea"/>
                          <a:cs typeface="+mn-cs"/>
                        </a:rPr>
                        <a:t> "yes" :</a:t>
                      </a:r>
                      <a:br>
                        <a:rPr lang="fr-FR" sz="1400" b="0" kern="1200" dirty="0">
                          <a:solidFill>
                            <a:srgbClr val="C9865F"/>
                          </a:solidFill>
                          <a:latin typeface="+mn-lt"/>
                          <a:ea typeface="+mn-ea"/>
                          <a:cs typeface="+mn-cs"/>
                        </a:rPr>
                      </a:br>
                      <a:r>
                        <a:rPr lang="fr-FR" sz="1400" b="0" kern="1200" dirty="0">
                          <a:solidFill>
                            <a:srgbClr val="C9865F"/>
                          </a:solidFill>
                          <a:latin typeface="+mn-lt"/>
                          <a:ea typeface="+mn-ea"/>
                          <a:cs typeface="+mn-cs"/>
                        </a:rPr>
                        <a:t>. Si la vérification réussit (le fichier existe), affiche "yes"..</a:t>
                      </a:r>
                    </a:p>
                  </a:txBody>
                  <a:tcPr>
                    <a:lnL w="12700" cap="flat" cmpd="sng" algn="ctr">
                      <a:solidFill>
                        <a:srgbClr val="C9865F"/>
                      </a:solidFill>
                      <a:prstDash val="solid"/>
                      <a:round/>
                      <a:headEnd type="none" w="med" len="med"/>
                      <a:tailEnd type="none" w="med" len="med"/>
                    </a:lnL>
                    <a:lnR w="12700" cap="flat" cmpd="sng" algn="ctr">
                      <a:solidFill>
                        <a:srgbClr val="C9865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algn="l" defTabSz="914400" rtl="0" eaLnBrk="1" latinLnBrk="0" hangingPunct="1"/>
                      <a:r>
                        <a:rPr lang="fr-FR" sz="1400" b="0" kern="1200" dirty="0" err="1">
                          <a:solidFill>
                            <a:srgbClr val="C9865F"/>
                          </a:solidFill>
                          <a:latin typeface="+mn-lt"/>
                          <a:ea typeface="+mn-ea"/>
                          <a:cs typeface="+mn-cs"/>
                        </a:rPr>
                        <a:t>echo</a:t>
                      </a:r>
                      <a:r>
                        <a:rPr lang="fr-FR" sz="1400" b="0" kern="1200" dirty="0">
                          <a:solidFill>
                            <a:srgbClr val="C9865F"/>
                          </a:solidFill>
                          <a:latin typeface="+mn-lt"/>
                          <a:ea typeface="+mn-ea"/>
                          <a:cs typeface="+mn-cs"/>
                        </a:rPr>
                        <a:t> "no" :</a:t>
                      </a:r>
                      <a:br>
                        <a:rPr lang="fr-FR" sz="1400" b="0" kern="1200" dirty="0">
                          <a:solidFill>
                            <a:srgbClr val="C9865F"/>
                          </a:solidFill>
                          <a:latin typeface="+mn-lt"/>
                          <a:ea typeface="+mn-ea"/>
                          <a:cs typeface="+mn-cs"/>
                        </a:rPr>
                      </a:br>
                      <a:r>
                        <a:rPr lang="fr-FR" sz="1400" b="0" kern="1200" dirty="0">
                          <a:solidFill>
                            <a:srgbClr val="C9865F"/>
                          </a:solidFill>
                          <a:latin typeface="+mn-lt"/>
                          <a:ea typeface="+mn-ea"/>
                          <a:cs typeface="+mn-cs"/>
                        </a:rPr>
                        <a:t>. Si la vérification échoue (le fichier n'existe pas), affiche "no".</a:t>
                      </a:r>
                      <a:endParaRPr lang="fr-FR" dirty="0">
                        <a:solidFill>
                          <a:srgbClr val="C9865F"/>
                        </a:solidFill>
                      </a:endParaRPr>
                    </a:p>
                  </a:txBody>
                  <a:tcPr>
                    <a:lnL w="12700" cap="flat" cmpd="sng" algn="ctr">
                      <a:solidFill>
                        <a:srgbClr val="C9865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51173337"/>
                  </a:ext>
                </a:extLst>
              </a:tr>
            </a:tbl>
          </a:graphicData>
        </a:graphic>
      </p:graphicFrame>
      <p:pic>
        <p:nvPicPr>
          <p:cNvPr id="15" name="Image 14">
            <a:extLst>
              <a:ext uri="{FF2B5EF4-FFF2-40B4-BE49-F238E27FC236}">
                <a16:creationId xmlns:a16="http://schemas.microsoft.com/office/drawing/2014/main" id="{6F63D4C2-A972-C612-52E1-54F2754E56DA}"/>
              </a:ext>
            </a:extLst>
          </p:cNvPr>
          <p:cNvPicPr>
            <a:picLocks noChangeAspect="1"/>
          </p:cNvPicPr>
          <p:nvPr/>
        </p:nvPicPr>
        <p:blipFill>
          <a:blip r:embed="rId4"/>
          <a:stretch>
            <a:fillRect/>
          </a:stretch>
        </p:blipFill>
        <p:spPr>
          <a:xfrm>
            <a:off x="58092" y="5069982"/>
            <a:ext cx="11936491" cy="1781424"/>
          </a:xfrm>
          <a:prstGeom prst="rect">
            <a:avLst/>
          </a:prstGeom>
        </p:spPr>
      </p:pic>
      <p:sp>
        <p:nvSpPr>
          <p:cNvPr id="16" name="ZoneTexte 15">
            <a:extLst>
              <a:ext uri="{FF2B5EF4-FFF2-40B4-BE49-F238E27FC236}">
                <a16:creationId xmlns:a16="http://schemas.microsoft.com/office/drawing/2014/main" id="{8EA30C21-AB92-AD36-06CD-078E943826A9}"/>
              </a:ext>
            </a:extLst>
          </p:cNvPr>
          <p:cNvSpPr txBox="1"/>
          <p:nvPr/>
        </p:nvSpPr>
        <p:spPr>
          <a:xfrm>
            <a:off x="0" y="4790420"/>
            <a:ext cx="6204154" cy="338554"/>
          </a:xfrm>
          <a:prstGeom prst="rect">
            <a:avLst/>
          </a:prstGeom>
          <a:noFill/>
        </p:spPr>
        <p:txBody>
          <a:bodyPr wrap="square">
            <a:spAutoFit/>
          </a:bodyPr>
          <a:lstStyle/>
          <a:p>
            <a:r>
              <a:rPr lang="fr-FR" sz="1600" b="1" dirty="0">
                <a:solidFill>
                  <a:schemeClr val="lt1"/>
                </a:solidFill>
              </a:rPr>
              <a:t>Boucle qui va envoyer le mail si un redémarrage est nécessaire ou non.</a:t>
            </a:r>
          </a:p>
        </p:txBody>
      </p:sp>
    </p:spTree>
    <p:extLst>
      <p:ext uri="{BB962C8B-B14F-4D97-AF65-F5344CB8AC3E}">
        <p14:creationId xmlns:p14="http://schemas.microsoft.com/office/powerpoint/2010/main" val="449742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85ED0-3169-B42B-9E8D-D66F99D911F3}"/>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69F97D1E-0DD0-9449-6821-C475C8F678A2}"/>
              </a:ext>
            </a:extLst>
          </p:cNvPr>
          <p:cNvSpPr/>
          <p:nvPr/>
        </p:nvSpPr>
        <p:spPr>
          <a:xfrm>
            <a:off x="661492" y="2205732"/>
            <a:ext cx="6297018" cy="1860649"/>
          </a:xfrm>
          <a:prstGeom prst="rect">
            <a:avLst/>
          </a:prstGeom>
          <a:noFill/>
          <a:ln/>
        </p:spPr>
        <p:txBody>
          <a:bodyPr wrap="square" lIns="0" tIns="0" rIns="0" bIns="0" rtlCol="0" anchor="t"/>
          <a:lstStyle/>
          <a:p>
            <a:pPr>
              <a:lnSpc>
                <a:spcPts val="4875"/>
              </a:lnSpc>
            </a:pPr>
            <a:r>
              <a:rPr lang="en-US" sz="3875" b="1" kern="0" spc="-78" dirty="0">
                <a:solidFill>
                  <a:srgbClr val="FF8AAF"/>
                </a:solidFill>
                <a:latin typeface="Petrona Bold" pitchFamily="34" charset="0"/>
                <a:ea typeface="Petrona Bold" pitchFamily="34" charset="-122"/>
                <a:cs typeface="Petrona Bold" pitchFamily="34" charset="-120"/>
              </a:rPr>
              <a:t>job 15 - </a:t>
            </a:r>
            <a:r>
              <a:rPr lang="fr-FR" sz="3875" b="1" kern="0" spc="-78" dirty="0">
                <a:solidFill>
                  <a:srgbClr val="FF8AAF"/>
                </a:solidFill>
                <a:latin typeface="Petrona Bold" pitchFamily="34" charset="0"/>
                <a:ea typeface="Petrona Bold" pitchFamily="34" charset="-122"/>
                <a:cs typeface="Petrona Bold" pitchFamily="34" charset="-120"/>
              </a:rPr>
              <a:t>Création d'un espace Google Chat pour l'équipe </a:t>
            </a:r>
            <a:br>
              <a:rPr lang="fr-FR" sz="3875" b="1" kern="0" spc="-78" dirty="0">
                <a:solidFill>
                  <a:srgbClr val="FF8AAF"/>
                </a:solidFill>
                <a:latin typeface="Petrona Bold" pitchFamily="34" charset="0"/>
                <a:ea typeface="Petrona Bold" pitchFamily="34" charset="-122"/>
                <a:cs typeface="Petrona Bold" pitchFamily="34" charset="-120"/>
              </a:rPr>
            </a:br>
            <a:r>
              <a:rPr lang="fr-FR" sz="3875" b="1" kern="0" spc="-78" dirty="0">
                <a:solidFill>
                  <a:srgbClr val="FF8AAF"/>
                </a:solidFill>
                <a:latin typeface="Petrona Bold" pitchFamily="34" charset="0"/>
                <a:ea typeface="Petrona Bold" pitchFamily="34" charset="-122"/>
                <a:cs typeface="Petrona Bold" pitchFamily="34" charset="-120"/>
              </a:rPr>
              <a:t>et envoi de rapports périodiques via un script.</a:t>
            </a:r>
          </a:p>
          <a:p>
            <a:pPr>
              <a:lnSpc>
                <a:spcPts val="4875"/>
              </a:lnSpc>
            </a:pPr>
            <a:endParaRPr lang="en-US" sz="3875" dirty="0"/>
          </a:p>
        </p:txBody>
      </p:sp>
      <p:sp>
        <p:nvSpPr>
          <p:cNvPr id="4" name="Text 1">
            <a:extLst>
              <a:ext uri="{FF2B5EF4-FFF2-40B4-BE49-F238E27FC236}">
                <a16:creationId xmlns:a16="http://schemas.microsoft.com/office/drawing/2014/main" id="{94C36A98-7CFC-6E14-F0D8-30CABE2FE049}"/>
              </a:ext>
            </a:extLst>
          </p:cNvPr>
          <p:cNvSpPr/>
          <p:nvPr/>
        </p:nvSpPr>
        <p:spPr>
          <a:xfrm>
            <a:off x="661492" y="4349850"/>
            <a:ext cx="6297018" cy="302419"/>
          </a:xfrm>
          <a:prstGeom prst="rect">
            <a:avLst/>
          </a:prstGeom>
          <a:noFill/>
          <a:ln/>
        </p:spPr>
        <p:txBody>
          <a:bodyPr wrap="none" lIns="0" tIns="0" rIns="0" bIns="0" rtlCol="0" anchor="t"/>
          <a:lstStyle/>
          <a:p>
            <a:pPr>
              <a:lnSpc>
                <a:spcPts val="2375"/>
              </a:lnSpc>
            </a:pPr>
            <a:endParaRPr lang="en-US" sz="1458" dirty="0"/>
          </a:p>
        </p:txBody>
      </p:sp>
      <p:pic>
        <p:nvPicPr>
          <p:cNvPr id="5" name="Image 4">
            <a:extLst>
              <a:ext uri="{FF2B5EF4-FFF2-40B4-BE49-F238E27FC236}">
                <a16:creationId xmlns:a16="http://schemas.microsoft.com/office/drawing/2014/main" id="{62DC1B02-5B00-1298-D36A-E00778253810}"/>
              </a:ext>
            </a:extLst>
          </p:cNvPr>
          <p:cNvPicPr>
            <a:picLocks noChangeAspect="1"/>
          </p:cNvPicPr>
          <p:nvPr/>
        </p:nvPicPr>
        <p:blipFill>
          <a:blip r:embed="rId3"/>
          <a:srcRect r="28614"/>
          <a:stretch/>
        </p:blipFill>
        <p:spPr>
          <a:xfrm>
            <a:off x="6958509" y="0"/>
            <a:ext cx="5233491" cy="6858000"/>
          </a:xfrm>
          <a:prstGeom prst="rect">
            <a:avLst/>
          </a:prstGeom>
        </p:spPr>
      </p:pic>
    </p:spTree>
    <p:extLst>
      <p:ext uri="{BB962C8B-B14F-4D97-AF65-F5344CB8AC3E}">
        <p14:creationId xmlns:p14="http://schemas.microsoft.com/office/powerpoint/2010/main" val="4155960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FA74AD02-932F-2C1B-3C27-72A6B031F729}"/>
              </a:ext>
            </a:extLst>
          </p:cNvPr>
          <p:cNvSpPr>
            <a:spLocks noGrp="1"/>
          </p:cNvSpPr>
          <p:nvPr>
            <p:ph type="title"/>
          </p:nvPr>
        </p:nvSpPr>
        <p:spPr>
          <a:xfrm>
            <a:off x="0" y="0"/>
            <a:ext cx="1445342" cy="580103"/>
          </a:xfrm>
        </p:spPr>
        <p:txBody>
          <a:bodyPr>
            <a:normAutofit fontScale="90000"/>
          </a:bodyPr>
          <a:lstStyle/>
          <a:p>
            <a:r>
              <a:rPr lang="fr-FR" dirty="0">
                <a:solidFill>
                  <a:srgbClr val="FF8AAF"/>
                </a:solidFill>
              </a:rPr>
              <a:t>Job 15</a:t>
            </a:r>
            <a:br>
              <a:rPr lang="fr-FR" dirty="0">
                <a:solidFill>
                  <a:srgbClr val="FF8AAF"/>
                </a:solidFill>
              </a:rPr>
            </a:br>
            <a:br>
              <a:rPr lang="fr-FR" dirty="0">
                <a:solidFill>
                  <a:srgbClr val="FF8AAF"/>
                </a:solidFill>
              </a:rPr>
            </a:br>
            <a:endParaRPr lang="fr-FR" dirty="0">
              <a:solidFill>
                <a:srgbClr val="FF8AAF"/>
              </a:solidFill>
            </a:endParaRPr>
          </a:p>
        </p:txBody>
      </p:sp>
      <p:graphicFrame>
        <p:nvGraphicFramePr>
          <p:cNvPr id="5" name="Tableau 4">
            <a:extLst>
              <a:ext uri="{FF2B5EF4-FFF2-40B4-BE49-F238E27FC236}">
                <a16:creationId xmlns:a16="http://schemas.microsoft.com/office/drawing/2014/main" id="{903FC93A-19D5-9C30-602C-F3B18B49CC71}"/>
              </a:ext>
            </a:extLst>
          </p:cNvPr>
          <p:cNvGraphicFramePr>
            <a:graphicFrameLocks noGrp="1"/>
          </p:cNvGraphicFramePr>
          <p:nvPr>
            <p:extLst>
              <p:ext uri="{D42A27DB-BD31-4B8C-83A1-F6EECF244321}">
                <p14:modId xmlns:p14="http://schemas.microsoft.com/office/powerpoint/2010/main" val="816387641"/>
              </p:ext>
            </p:extLst>
          </p:nvPr>
        </p:nvGraphicFramePr>
        <p:xfrm>
          <a:off x="1445342" y="0"/>
          <a:ext cx="8128000" cy="82591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374735690"/>
                    </a:ext>
                  </a:extLst>
                </a:gridCol>
              </a:tblGrid>
              <a:tr h="8259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solidFill>
                            <a:srgbClr val="FF8AAF"/>
                          </a:solidFill>
                        </a:rPr>
                        <a:t>Création d'un espace Google Chat pour l'équipe </a:t>
                      </a:r>
                      <a:br>
                        <a:rPr lang="fr-FR" sz="1600" dirty="0">
                          <a:solidFill>
                            <a:srgbClr val="FF8AAF"/>
                          </a:solidFill>
                        </a:rPr>
                      </a:br>
                      <a:r>
                        <a:rPr lang="fr-FR" sz="1600" dirty="0">
                          <a:solidFill>
                            <a:srgbClr val="FF8AAF"/>
                          </a:solidFill>
                        </a:rPr>
                        <a:t>et envoi de rapports périodiques via un script.</a:t>
                      </a:r>
                      <a:endParaRPr lang="fr-FR" sz="1600" b="0" dirty="0">
                        <a:solidFill>
                          <a:srgbClr val="FF8AAF"/>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98248840"/>
                  </a:ext>
                </a:extLst>
              </a:tr>
            </a:tbl>
          </a:graphicData>
        </a:graphic>
      </p:graphicFrame>
      <p:pic>
        <p:nvPicPr>
          <p:cNvPr id="5122" name="Picture 2">
            <a:extLst>
              <a:ext uri="{FF2B5EF4-FFF2-40B4-BE49-F238E27FC236}">
                <a16:creationId xmlns:a16="http://schemas.microsoft.com/office/drawing/2014/main" id="{CA430EAE-FBF0-1553-28F9-A0CFF0D99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26" y="1286489"/>
            <a:ext cx="4690909" cy="2156172"/>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A8518944-8743-E36D-803F-71F6574F3E7D}"/>
              </a:ext>
            </a:extLst>
          </p:cNvPr>
          <p:cNvSpPr txBox="1"/>
          <p:nvPr/>
        </p:nvSpPr>
        <p:spPr>
          <a:xfrm>
            <a:off x="78656" y="916743"/>
            <a:ext cx="5161937" cy="615553"/>
          </a:xfrm>
          <a:prstGeom prst="rect">
            <a:avLst/>
          </a:prstGeom>
          <a:noFill/>
        </p:spPr>
        <p:txBody>
          <a:bodyPr wrap="square" rtlCol="0">
            <a:spAutoFit/>
          </a:bodyPr>
          <a:lstStyle/>
          <a:p>
            <a:r>
              <a:rPr lang="fr-FR" sz="1600" b="1" dirty="0">
                <a:solidFill>
                  <a:schemeClr val="lt1"/>
                </a:solidFill>
              </a:rPr>
              <a:t>Création de l’espace « JOB15 » et ajout du </a:t>
            </a:r>
            <a:r>
              <a:rPr lang="fr-FR" sz="1600" b="1" dirty="0" err="1">
                <a:solidFill>
                  <a:schemeClr val="lt1"/>
                </a:solidFill>
              </a:rPr>
              <a:t>webhook</a:t>
            </a:r>
            <a:r>
              <a:rPr lang="fr-FR" sz="1600" b="1" dirty="0">
                <a:solidFill>
                  <a:schemeClr val="lt1"/>
                </a:solidFill>
              </a:rPr>
              <a:t>.</a:t>
            </a:r>
          </a:p>
          <a:p>
            <a:endParaRPr lang="fr-FR" dirty="0"/>
          </a:p>
        </p:txBody>
      </p:sp>
      <p:pic>
        <p:nvPicPr>
          <p:cNvPr id="5124" name="Picture 4">
            <a:extLst>
              <a:ext uri="{FF2B5EF4-FFF2-40B4-BE49-F238E27FC236}">
                <a16:creationId xmlns:a16="http://schemas.microsoft.com/office/drawing/2014/main" id="{FAD273CD-A750-3500-827E-5F86335A0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7109" y="1286489"/>
            <a:ext cx="6105525" cy="320992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C03AD827-78EA-363D-D828-F65227BE0F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26" y="4565241"/>
            <a:ext cx="440055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1C572134-C2F1-0290-731A-876B98565D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108" y="4650966"/>
            <a:ext cx="6105525" cy="208597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 en angle 9">
            <a:extLst>
              <a:ext uri="{FF2B5EF4-FFF2-40B4-BE49-F238E27FC236}">
                <a16:creationId xmlns:a16="http://schemas.microsoft.com/office/drawing/2014/main" id="{C777648C-0F97-BB9C-884A-7FED8689231C}"/>
              </a:ext>
            </a:extLst>
          </p:cNvPr>
          <p:cNvCxnSpPr>
            <a:cxnSpLocks/>
            <a:endCxn id="5126" idx="0"/>
          </p:cNvCxnSpPr>
          <p:nvPr/>
        </p:nvCxnSpPr>
        <p:spPr>
          <a:xfrm rot="10800000" flipV="1">
            <a:off x="2366501" y="4082191"/>
            <a:ext cx="3380608" cy="483050"/>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49F45ABC-CF55-A1DE-CFF7-14AFD13FA5BE}"/>
              </a:ext>
            </a:extLst>
          </p:cNvPr>
          <p:cNvCxnSpPr>
            <a:cxnSpLocks/>
            <a:stCxn id="5126" idx="3"/>
          </p:cNvCxnSpPr>
          <p:nvPr/>
        </p:nvCxnSpPr>
        <p:spPr>
          <a:xfrm>
            <a:off x="4566776" y="5651091"/>
            <a:ext cx="118033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87F15265-A1F2-75EF-D18C-5E8A5A2C7D02}"/>
              </a:ext>
            </a:extLst>
          </p:cNvPr>
          <p:cNvCxnSpPr>
            <a:cxnSpLocks/>
          </p:cNvCxnSpPr>
          <p:nvPr/>
        </p:nvCxnSpPr>
        <p:spPr>
          <a:xfrm>
            <a:off x="4857135" y="2046831"/>
            <a:ext cx="88997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406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BAC22097-9321-A833-CE87-C1AF7D2D1FCC}"/>
              </a:ext>
            </a:extLst>
          </p:cNvPr>
          <p:cNvSpPr>
            <a:spLocks noGrp="1"/>
          </p:cNvSpPr>
          <p:nvPr>
            <p:ph type="title"/>
          </p:nvPr>
        </p:nvSpPr>
        <p:spPr>
          <a:xfrm>
            <a:off x="0" y="0"/>
            <a:ext cx="1445342" cy="580103"/>
          </a:xfrm>
        </p:spPr>
        <p:txBody>
          <a:bodyPr>
            <a:normAutofit fontScale="90000"/>
          </a:bodyPr>
          <a:lstStyle/>
          <a:p>
            <a:r>
              <a:rPr lang="fr-FR" dirty="0">
                <a:solidFill>
                  <a:srgbClr val="FF8AAF"/>
                </a:solidFill>
              </a:rPr>
              <a:t>Job 15</a:t>
            </a:r>
            <a:br>
              <a:rPr lang="fr-FR" dirty="0">
                <a:solidFill>
                  <a:srgbClr val="FF8AAF"/>
                </a:solidFill>
              </a:rPr>
            </a:br>
            <a:br>
              <a:rPr lang="fr-FR" dirty="0">
                <a:solidFill>
                  <a:srgbClr val="FF8AAF"/>
                </a:solidFill>
              </a:rPr>
            </a:br>
            <a:endParaRPr lang="fr-FR" dirty="0">
              <a:solidFill>
                <a:srgbClr val="FF8AAF"/>
              </a:solidFill>
            </a:endParaRPr>
          </a:p>
        </p:txBody>
      </p:sp>
      <p:graphicFrame>
        <p:nvGraphicFramePr>
          <p:cNvPr id="7" name="Tableau 6">
            <a:extLst>
              <a:ext uri="{FF2B5EF4-FFF2-40B4-BE49-F238E27FC236}">
                <a16:creationId xmlns:a16="http://schemas.microsoft.com/office/drawing/2014/main" id="{5ABF26F7-972E-22B4-8A0E-70B20954B32C}"/>
              </a:ext>
            </a:extLst>
          </p:cNvPr>
          <p:cNvGraphicFramePr>
            <a:graphicFrameLocks noGrp="1"/>
          </p:cNvGraphicFramePr>
          <p:nvPr>
            <p:extLst>
              <p:ext uri="{D42A27DB-BD31-4B8C-83A1-F6EECF244321}">
                <p14:modId xmlns:p14="http://schemas.microsoft.com/office/powerpoint/2010/main" val="1285516771"/>
              </p:ext>
            </p:extLst>
          </p:nvPr>
        </p:nvGraphicFramePr>
        <p:xfrm>
          <a:off x="1445342" y="0"/>
          <a:ext cx="8128000" cy="82591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374735690"/>
                    </a:ext>
                  </a:extLst>
                </a:gridCol>
              </a:tblGrid>
              <a:tr h="8259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solidFill>
                            <a:srgbClr val="FF8AAF"/>
                          </a:solidFill>
                        </a:rPr>
                        <a:t>Création d'un espace Google Chat pour l'équipe </a:t>
                      </a:r>
                      <a:br>
                        <a:rPr lang="fr-FR" sz="1600" dirty="0">
                          <a:solidFill>
                            <a:srgbClr val="FF8AAF"/>
                          </a:solidFill>
                        </a:rPr>
                      </a:br>
                      <a:r>
                        <a:rPr lang="fr-FR" sz="1600" dirty="0">
                          <a:solidFill>
                            <a:srgbClr val="FF8AAF"/>
                          </a:solidFill>
                        </a:rPr>
                        <a:t>et envoi de rapports périodiques via un script.</a:t>
                      </a:r>
                      <a:endParaRPr lang="fr-FR" sz="1600" b="0" dirty="0">
                        <a:solidFill>
                          <a:srgbClr val="FF8AAF"/>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98248840"/>
                  </a:ext>
                </a:extLst>
              </a:tr>
            </a:tbl>
          </a:graphicData>
        </a:graphic>
      </p:graphicFrame>
      <p:sp>
        <p:nvSpPr>
          <p:cNvPr id="11" name="ZoneTexte 10">
            <a:extLst>
              <a:ext uri="{FF2B5EF4-FFF2-40B4-BE49-F238E27FC236}">
                <a16:creationId xmlns:a16="http://schemas.microsoft.com/office/drawing/2014/main" id="{FD4053A0-203C-5DCF-CD56-48F3E856708F}"/>
              </a:ext>
            </a:extLst>
          </p:cNvPr>
          <p:cNvSpPr txBox="1"/>
          <p:nvPr/>
        </p:nvSpPr>
        <p:spPr>
          <a:xfrm>
            <a:off x="0" y="1313266"/>
            <a:ext cx="6204154" cy="338554"/>
          </a:xfrm>
          <a:prstGeom prst="rect">
            <a:avLst/>
          </a:prstGeom>
          <a:noFill/>
        </p:spPr>
        <p:txBody>
          <a:bodyPr wrap="square">
            <a:spAutoFit/>
          </a:bodyPr>
          <a:lstStyle/>
          <a:p>
            <a:r>
              <a:rPr lang="fr-FR" sz="1600" b="1" dirty="0">
                <a:solidFill>
                  <a:schemeClr val="lt1"/>
                </a:solidFill>
              </a:rPr>
              <a:t>Le </a:t>
            </a:r>
            <a:r>
              <a:rPr lang="fr-FR" sz="1600" b="1" dirty="0">
                <a:solidFill>
                  <a:schemeClr val="accent4"/>
                </a:solidFill>
                <a:hlinkClick r:id="rId2">
                  <a:extLst>
                    <a:ext uri="{A12FA001-AC4F-418D-AE19-62706E023703}">
                      <ahyp:hlinkClr xmlns:ahyp="http://schemas.microsoft.com/office/drawing/2018/hyperlinkcolor" val="tx"/>
                    </a:ext>
                  </a:extLst>
                </a:hlinkClick>
              </a:rPr>
              <a:t>tuto de google</a:t>
            </a:r>
            <a:r>
              <a:rPr lang="fr-FR" sz="1600" b="1" dirty="0">
                <a:solidFill>
                  <a:schemeClr val="accent4"/>
                </a:solidFill>
              </a:rPr>
              <a:t> </a:t>
            </a:r>
            <a:r>
              <a:rPr lang="fr-FR" sz="1600" b="1" dirty="0">
                <a:solidFill>
                  <a:schemeClr val="lt1"/>
                </a:solidFill>
              </a:rPr>
              <a:t>propose un script pré-fait pour tester le </a:t>
            </a:r>
            <a:r>
              <a:rPr lang="fr-FR" sz="1600" b="1" dirty="0" err="1">
                <a:solidFill>
                  <a:schemeClr val="lt1"/>
                </a:solidFill>
              </a:rPr>
              <a:t>webhook</a:t>
            </a:r>
            <a:r>
              <a:rPr lang="fr-FR" sz="1600" b="1" dirty="0">
                <a:solidFill>
                  <a:schemeClr val="lt1"/>
                </a:solidFill>
              </a:rPr>
              <a:t>.</a:t>
            </a:r>
          </a:p>
        </p:txBody>
      </p:sp>
      <p:pic>
        <p:nvPicPr>
          <p:cNvPr id="7172" name="Picture 4">
            <a:extLst>
              <a:ext uri="{FF2B5EF4-FFF2-40B4-BE49-F238E27FC236}">
                <a16:creationId xmlns:a16="http://schemas.microsoft.com/office/drawing/2014/main" id="{24C4D5AD-C812-C71A-9CD3-4643CD0676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22" y="1651820"/>
            <a:ext cx="7154349" cy="465395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Tableau 18">
            <a:extLst>
              <a:ext uri="{FF2B5EF4-FFF2-40B4-BE49-F238E27FC236}">
                <a16:creationId xmlns:a16="http://schemas.microsoft.com/office/drawing/2014/main" id="{FDB4F9C6-D001-0C2A-75FD-1869A5851B3B}"/>
              </a:ext>
            </a:extLst>
          </p:cNvPr>
          <p:cNvGraphicFramePr>
            <a:graphicFrameLocks noGrp="1"/>
          </p:cNvGraphicFramePr>
          <p:nvPr>
            <p:extLst>
              <p:ext uri="{D42A27DB-BD31-4B8C-83A1-F6EECF244321}">
                <p14:modId xmlns:p14="http://schemas.microsoft.com/office/powerpoint/2010/main" val="2604392627"/>
              </p:ext>
            </p:extLst>
          </p:nvPr>
        </p:nvGraphicFramePr>
        <p:xfrm>
          <a:off x="7639665" y="1651820"/>
          <a:ext cx="4090219" cy="1457632"/>
        </p:xfrm>
        <a:graphic>
          <a:graphicData uri="http://schemas.openxmlformats.org/drawingml/2006/table">
            <a:tbl>
              <a:tblPr firstRow="1" bandRow="1">
                <a:tableStyleId>{5C22544A-7EE6-4342-B048-85BDC9FD1C3A}</a:tableStyleId>
              </a:tblPr>
              <a:tblGrid>
                <a:gridCol w="4090219">
                  <a:extLst>
                    <a:ext uri="{9D8B030D-6E8A-4147-A177-3AD203B41FA5}">
                      <a16:colId xmlns:a16="http://schemas.microsoft.com/office/drawing/2014/main" val="2374735690"/>
                    </a:ext>
                  </a:extLst>
                </a:gridCol>
              </a:tblGrid>
              <a:tr h="14576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a:t>Fusionner les scripts Google et ssh_system_mail.py en un nouveau script ssh_google_chat.py pour envoyer des notifications au lieu d'e-mails.</a:t>
                      </a:r>
                      <a:endParaRPr lang="fr-FR" sz="1400" b="0" dirty="0"/>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98248840"/>
                  </a:ext>
                </a:extLst>
              </a:tr>
            </a:tbl>
          </a:graphicData>
        </a:graphic>
      </p:graphicFrame>
    </p:spTree>
    <p:extLst>
      <p:ext uri="{BB962C8B-B14F-4D97-AF65-F5344CB8AC3E}">
        <p14:creationId xmlns:p14="http://schemas.microsoft.com/office/powerpoint/2010/main" val="41401843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85002D8-DB17-01E8-B2CE-15C84891DD40}"/>
              </a:ext>
            </a:extLst>
          </p:cNvPr>
          <p:cNvSpPr>
            <a:spLocks noGrp="1"/>
          </p:cNvSpPr>
          <p:nvPr>
            <p:ph type="title"/>
          </p:nvPr>
        </p:nvSpPr>
        <p:spPr>
          <a:xfrm>
            <a:off x="0" y="0"/>
            <a:ext cx="1445342" cy="580103"/>
          </a:xfrm>
        </p:spPr>
        <p:txBody>
          <a:bodyPr>
            <a:normAutofit fontScale="90000"/>
          </a:bodyPr>
          <a:lstStyle/>
          <a:p>
            <a:r>
              <a:rPr lang="fr-FR" dirty="0">
                <a:solidFill>
                  <a:srgbClr val="FF8AAF"/>
                </a:solidFill>
              </a:rPr>
              <a:t>Job 15</a:t>
            </a:r>
            <a:br>
              <a:rPr lang="fr-FR" dirty="0">
                <a:solidFill>
                  <a:srgbClr val="FF8AAF"/>
                </a:solidFill>
              </a:rPr>
            </a:br>
            <a:br>
              <a:rPr lang="fr-FR" dirty="0">
                <a:solidFill>
                  <a:srgbClr val="FF8AAF"/>
                </a:solidFill>
              </a:rPr>
            </a:br>
            <a:endParaRPr lang="fr-FR" dirty="0">
              <a:solidFill>
                <a:srgbClr val="FF8AAF"/>
              </a:solidFill>
            </a:endParaRPr>
          </a:p>
        </p:txBody>
      </p:sp>
      <p:graphicFrame>
        <p:nvGraphicFramePr>
          <p:cNvPr id="5" name="Tableau 4">
            <a:extLst>
              <a:ext uri="{FF2B5EF4-FFF2-40B4-BE49-F238E27FC236}">
                <a16:creationId xmlns:a16="http://schemas.microsoft.com/office/drawing/2014/main" id="{557C3C48-A7E1-7E87-2B0C-BE93D8AD5A5C}"/>
              </a:ext>
            </a:extLst>
          </p:cNvPr>
          <p:cNvGraphicFramePr>
            <a:graphicFrameLocks noGrp="1"/>
          </p:cNvGraphicFramePr>
          <p:nvPr>
            <p:extLst>
              <p:ext uri="{D42A27DB-BD31-4B8C-83A1-F6EECF244321}">
                <p14:modId xmlns:p14="http://schemas.microsoft.com/office/powerpoint/2010/main" val="2001966942"/>
              </p:ext>
            </p:extLst>
          </p:nvPr>
        </p:nvGraphicFramePr>
        <p:xfrm>
          <a:off x="1445342" y="0"/>
          <a:ext cx="8128000" cy="82591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374735690"/>
                    </a:ext>
                  </a:extLst>
                </a:gridCol>
              </a:tblGrid>
              <a:tr h="8259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solidFill>
                            <a:srgbClr val="FF8AAF"/>
                          </a:solidFill>
                        </a:rPr>
                        <a:t>Création d'un espace Google Chat pour l'équipe </a:t>
                      </a:r>
                      <a:br>
                        <a:rPr lang="fr-FR" sz="1600" dirty="0">
                          <a:solidFill>
                            <a:srgbClr val="FF8AAF"/>
                          </a:solidFill>
                        </a:rPr>
                      </a:br>
                      <a:r>
                        <a:rPr lang="fr-FR" sz="1600" dirty="0">
                          <a:solidFill>
                            <a:srgbClr val="FF8AAF"/>
                          </a:solidFill>
                        </a:rPr>
                        <a:t>et envoi de rapports périodiques via un script.</a:t>
                      </a:r>
                      <a:endParaRPr lang="fr-FR" sz="1600" b="0" dirty="0">
                        <a:solidFill>
                          <a:srgbClr val="FF8AAF"/>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98248840"/>
                  </a:ext>
                </a:extLst>
              </a:tr>
            </a:tbl>
          </a:graphicData>
        </a:graphic>
      </p:graphicFrame>
      <p:sp>
        <p:nvSpPr>
          <p:cNvPr id="7" name="ZoneTexte 6">
            <a:extLst>
              <a:ext uri="{FF2B5EF4-FFF2-40B4-BE49-F238E27FC236}">
                <a16:creationId xmlns:a16="http://schemas.microsoft.com/office/drawing/2014/main" id="{F4F8C660-2AF4-077D-40EF-5F28AE79E48E}"/>
              </a:ext>
            </a:extLst>
          </p:cNvPr>
          <p:cNvSpPr txBox="1"/>
          <p:nvPr/>
        </p:nvSpPr>
        <p:spPr>
          <a:xfrm>
            <a:off x="0" y="931295"/>
            <a:ext cx="993058" cy="369332"/>
          </a:xfrm>
          <a:prstGeom prst="rect">
            <a:avLst/>
          </a:prstGeom>
          <a:noFill/>
        </p:spPr>
        <p:txBody>
          <a:bodyPr wrap="square">
            <a:spAutoFit/>
          </a:bodyPr>
          <a:lstStyle/>
          <a:p>
            <a:r>
              <a:rPr lang="fr-FR" sz="1800" b="1" dirty="0">
                <a:solidFill>
                  <a:schemeClr val="lt1"/>
                </a:solidFill>
              </a:rPr>
              <a:t>SCRIPT:</a:t>
            </a:r>
            <a:endParaRPr lang="fr-FR" dirty="0"/>
          </a:p>
        </p:txBody>
      </p:sp>
      <p:pic>
        <p:nvPicPr>
          <p:cNvPr id="8194" name="Picture 2">
            <a:extLst>
              <a:ext uri="{FF2B5EF4-FFF2-40B4-BE49-F238E27FC236}">
                <a16:creationId xmlns:a16="http://schemas.microsoft.com/office/drawing/2014/main" id="{AC0CAB80-0899-B8E8-E4B1-350EF57762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81" y="1300627"/>
            <a:ext cx="5629889" cy="4857858"/>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53B250A8-22E4-049B-41B9-BB9A025F98ED}"/>
              </a:ext>
            </a:extLst>
          </p:cNvPr>
          <p:cNvSpPr txBox="1"/>
          <p:nvPr/>
        </p:nvSpPr>
        <p:spPr>
          <a:xfrm>
            <a:off x="6292646" y="928526"/>
            <a:ext cx="1248696" cy="369332"/>
          </a:xfrm>
          <a:prstGeom prst="rect">
            <a:avLst/>
          </a:prstGeom>
          <a:noFill/>
        </p:spPr>
        <p:txBody>
          <a:bodyPr wrap="square">
            <a:spAutoFit/>
          </a:bodyPr>
          <a:lstStyle/>
          <a:p>
            <a:r>
              <a:rPr lang="fr-FR" b="1" dirty="0">
                <a:solidFill>
                  <a:schemeClr val="lt1"/>
                </a:solidFill>
              </a:rPr>
              <a:t>RESULTAT</a:t>
            </a:r>
            <a:r>
              <a:rPr lang="fr-FR" sz="1800" b="1" dirty="0">
                <a:solidFill>
                  <a:schemeClr val="lt1"/>
                </a:solidFill>
              </a:rPr>
              <a:t>:</a:t>
            </a:r>
            <a:endParaRPr lang="fr-FR" dirty="0"/>
          </a:p>
        </p:txBody>
      </p:sp>
      <p:pic>
        <p:nvPicPr>
          <p:cNvPr id="8196" name="Picture 4">
            <a:extLst>
              <a:ext uri="{FF2B5EF4-FFF2-40B4-BE49-F238E27FC236}">
                <a16:creationId xmlns:a16="http://schemas.microsoft.com/office/drawing/2014/main" id="{310F7FB9-AB5C-3785-C8A1-311544BEA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7880" y="1297858"/>
            <a:ext cx="5233683" cy="485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310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C2FBAA2C-FA31-1D90-C2B4-ABF0E75B5184}"/>
              </a:ext>
            </a:extLst>
          </p:cNvPr>
          <p:cNvSpPr/>
          <p:nvPr/>
        </p:nvSpPr>
        <p:spPr>
          <a:xfrm>
            <a:off x="-1506116" y="144498"/>
            <a:ext cx="6297015" cy="1860651"/>
          </a:xfrm>
          <a:prstGeom prst="rect">
            <a:avLst/>
          </a:prstGeom>
          <a:noFill/>
          <a:ln cap="flat">
            <a:noFill/>
            <a:prstDash val="solid"/>
          </a:ln>
        </p:spPr>
        <p:txBody>
          <a:bodyPr vert="horz" wrap="square" lIns="0" tIns="0" rIns="0" bIns="0" anchor="t" anchorCtr="1" compatLnSpc="1">
            <a:noAutofit/>
          </a:bodyPr>
          <a:lstStyle/>
          <a:p>
            <a:pPr algn="ctr" defTabSz="761970">
              <a:lnSpc>
                <a:spcPts val="4875"/>
              </a:lnSpc>
              <a:defRPr sz="1800" b="0" i="0" u="none" strike="noStrike" kern="0" cap="none" spc="0" baseline="0">
                <a:solidFill>
                  <a:srgbClr val="000000"/>
                </a:solidFill>
                <a:uFillTx/>
              </a:defRPr>
            </a:pPr>
            <a:r>
              <a:rPr lang="en-US" sz="3875" b="1" kern="0" spc="-78">
                <a:solidFill>
                  <a:srgbClr val="FF8AAF"/>
                </a:solidFill>
                <a:latin typeface="Petrona Bold"/>
              </a:rPr>
              <a:t>Serveur WEB</a:t>
            </a:r>
          </a:p>
        </p:txBody>
      </p:sp>
      <p:sp>
        <p:nvSpPr>
          <p:cNvPr id="3" name="Text 1">
            <a:extLst>
              <a:ext uri="{FF2B5EF4-FFF2-40B4-BE49-F238E27FC236}">
                <a16:creationId xmlns:a16="http://schemas.microsoft.com/office/drawing/2014/main" id="{F8121141-A714-32F9-4870-0A8E96D341AF}"/>
              </a:ext>
            </a:extLst>
          </p:cNvPr>
          <p:cNvSpPr/>
          <p:nvPr/>
        </p:nvSpPr>
        <p:spPr>
          <a:xfrm>
            <a:off x="423092" y="1170241"/>
            <a:ext cx="3972367" cy="694623"/>
          </a:xfrm>
          <a:prstGeom prst="rect">
            <a:avLst/>
          </a:prstGeom>
          <a:noFill/>
          <a:ln cap="flat">
            <a:noFill/>
            <a:prstDash val="solid"/>
          </a:ln>
        </p:spPr>
        <p:txBody>
          <a:bodyPr vert="horz" wrap="squar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a:rPr>
              <a:t>Intallation du service apache2</a:t>
            </a:r>
          </a:p>
        </p:txBody>
      </p:sp>
      <p:sp>
        <p:nvSpPr>
          <p:cNvPr id="4" name="Text 2">
            <a:extLst>
              <a:ext uri="{FF2B5EF4-FFF2-40B4-BE49-F238E27FC236}">
                <a16:creationId xmlns:a16="http://schemas.microsoft.com/office/drawing/2014/main" id="{70EC4AF4-9517-6944-BC05-E918E2C00910}"/>
              </a:ext>
            </a:extLst>
          </p:cNvPr>
          <p:cNvSpPr/>
          <p:nvPr/>
        </p:nvSpPr>
        <p:spPr>
          <a:xfrm>
            <a:off x="421096" y="1547995"/>
            <a:ext cx="3503447" cy="700217"/>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a:ea typeface="Inter"/>
                <a:cs typeface="Calibri"/>
              </a:rPr>
              <a:t>Installation du service et test la connexion sur le pc hôte.</a:t>
            </a: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Inter"/>
              <a:ea typeface="Inter"/>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Calibri"/>
              <a:ea typeface="Inter"/>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Calibri"/>
              <a:ea typeface="Calibri"/>
              <a:cs typeface="Calibri"/>
            </a:endParaRPr>
          </a:p>
        </p:txBody>
      </p:sp>
      <p:pic>
        <p:nvPicPr>
          <p:cNvPr id="5" name="Image 7">
            <a:extLst>
              <a:ext uri="{FF2B5EF4-FFF2-40B4-BE49-F238E27FC236}">
                <a16:creationId xmlns:a16="http://schemas.microsoft.com/office/drawing/2014/main" id="{1C24A9E5-1E55-43D5-894D-5452FB986CAD}"/>
              </a:ext>
            </a:extLst>
          </p:cNvPr>
          <p:cNvPicPr>
            <a:picLocks noChangeAspect="1"/>
          </p:cNvPicPr>
          <p:nvPr/>
        </p:nvPicPr>
        <p:blipFill>
          <a:blip r:embed="rId2"/>
          <a:stretch>
            <a:fillRect/>
          </a:stretch>
        </p:blipFill>
        <p:spPr>
          <a:xfrm>
            <a:off x="5881078" y="3235025"/>
            <a:ext cx="5011613" cy="187673"/>
          </a:xfrm>
          <a:prstGeom prst="rect">
            <a:avLst/>
          </a:prstGeom>
          <a:noFill/>
          <a:ln cap="flat">
            <a:noFill/>
          </a:ln>
        </p:spPr>
      </p:pic>
      <p:pic>
        <p:nvPicPr>
          <p:cNvPr id="6" name="Image 8" descr="Une image contenant texte, capture d’écran, Police&#10;&#10;Description générée automatiquement">
            <a:extLst>
              <a:ext uri="{FF2B5EF4-FFF2-40B4-BE49-F238E27FC236}">
                <a16:creationId xmlns:a16="http://schemas.microsoft.com/office/drawing/2014/main" id="{E2FF58E3-2D29-E47A-3672-DD857205933F}"/>
              </a:ext>
            </a:extLst>
          </p:cNvPr>
          <p:cNvPicPr>
            <a:picLocks noChangeAspect="1"/>
          </p:cNvPicPr>
          <p:nvPr/>
        </p:nvPicPr>
        <p:blipFill>
          <a:blip r:embed="rId3"/>
          <a:stretch>
            <a:fillRect/>
          </a:stretch>
        </p:blipFill>
        <p:spPr>
          <a:xfrm>
            <a:off x="2439863" y="11837014"/>
            <a:ext cx="6096000" cy="602513"/>
          </a:xfrm>
          <a:prstGeom prst="rect">
            <a:avLst/>
          </a:prstGeom>
          <a:noFill/>
          <a:ln cap="flat">
            <a:noFill/>
          </a:ln>
        </p:spPr>
      </p:pic>
      <p:pic>
        <p:nvPicPr>
          <p:cNvPr id="7" name="Image 9" descr="Une image contenant texte, capture d’écran, Police&#10;&#10;Description générée automatiquement">
            <a:extLst>
              <a:ext uri="{FF2B5EF4-FFF2-40B4-BE49-F238E27FC236}">
                <a16:creationId xmlns:a16="http://schemas.microsoft.com/office/drawing/2014/main" id="{02ABE3CB-038F-E54E-2A24-7270B270366E}"/>
              </a:ext>
            </a:extLst>
          </p:cNvPr>
          <p:cNvPicPr>
            <a:picLocks noChangeAspect="1"/>
          </p:cNvPicPr>
          <p:nvPr/>
        </p:nvPicPr>
        <p:blipFill>
          <a:blip r:embed="rId3"/>
          <a:stretch>
            <a:fillRect/>
          </a:stretch>
        </p:blipFill>
        <p:spPr>
          <a:xfrm>
            <a:off x="5881078" y="3667490"/>
            <a:ext cx="5011613" cy="739277"/>
          </a:xfrm>
          <a:prstGeom prst="rect">
            <a:avLst/>
          </a:prstGeom>
          <a:noFill/>
          <a:ln cap="flat">
            <a:noFill/>
          </a:ln>
        </p:spPr>
      </p:pic>
      <p:pic>
        <p:nvPicPr>
          <p:cNvPr id="8" name="Image 10" descr="Une image contenant texte, capture d’écran, Police&#10;&#10;Description générée automatiquement">
            <a:extLst>
              <a:ext uri="{FF2B5EF4-FFF2-40B4-BE49-F238E27FC236}">
                <a16:creationId xmlns:a16="http://schemas.microsoft.com/office/drawing/2014/main" id="{E9302D99-2670-6525-50C9-3F1B9AF7E0D9}"/>
              </a:ext>
            </a:extLst>
          </p:cNvPr>
          <p:cNvPicPr>
            <a:picLocks noChangeAspect="1"/>
          </p:cNvPicPr>
          <p:nvPr/>
        </p:nvPicPr>
        <p:blipFill>
          <a:blip r:embed="rId4"/>
          <a:stretch>
            <a:fillRect/>
          </a:stretch>
        </p:blipFill>
        <p:spPr>
          <a:xfrm>
            <a:off x="424960" y="2435001"/>
            <a:ext cx="4620844" cy="1172260"/>
          </a:xfrm>
          <a:prstGeom prst="rect">
            <a:avLst/>
          </a:prstGeom>
          <a:noFill/>
          <a:ln cap="flat">
            <a:noFill/>
          </a:ln>
        </p:spPr>
      </p:pic>
      <p:pic>
        <p:nvPicPr>
          <p:cNvPr id="9" name="Image 11" descr="Une image contenant texte, Appareils électroniques, capture d’écran, Police&#10;&#10;Description générée automatiquement">
            <a:extLst>
              <a:ext uri="{FF2B5EF4-FFF2-40B4-BE49-F238E27FC236}">
                <a16:creationId xmlns:a16="http://schemas.microsoft.com/office/drawing/2014/main" id="{F96DD84A-CC42-E272-29A2-B54A9A90F6BF}"/>
              </a:ext>
            </a:extLst>
          </p:cNvPr>
          <p:cNvPicPr>
            <a:picLocks noChangeAspect="1"/>
          </p:cNvPicPr>
          <p:nvPr/>
        </p:nvPicPr>
        <p:blipFill>
          <a:blip r:embed="rId5"/>
          <a:stretch>
            <a:fillRect/>
          </a:stretch>
        </p:blipFill>
        <p:spPr>
          <a:xfrm>
            <a:off x="424960" y="4049717"/>
            <a:ext cx="4620844" cy="2485522"/>
          </a:xfrm>
          <a:prstGeom prst="rect">
            <a:avLst/>
          </a:prstGeom>
          <a:noFill/>
          <a:ln cap="flat">
            <a:noFill/>
          </a:ln>
        </p:spPr>
      </p:pic>
      <p:sp>
        <p:nvSpPr>
          <p:cNvPr id="10" name="Text 1">
            <a:extLst>
              <a:ext uri="{FF2B5EF4-FFF2-40B4-BE49-F238E27FC236}">
                <a16:creationId xmlns:a16="http://schemas.microsoft.com/office/drawing/2014/main" id="{10394F29-87A0-2B81-B869-E929466B1190}"/>
              </a:ext>
            </a:extLst>
          </p:cNvPr>
          <p:cNvSpPr/>
          <p:nvPr/>
        </p:nvSpPr>
        <p:spPr>
          <a:xfrm>
            <a:off x="5884095" y="1170241"/>
            <a:ext cx="4499907" cy="723930"/>
          </a:xfrm>
          <a:prstGeom prst="rect">
            <a:avLst/>
          </a:prstGeom>
          <a:noFill/>
          <a:ln cap="flat">
            <a:noFill/>
            <a:prstDash val="solid"/>
          </a:ln>
        </p:spPr>
        <p:txBody>
          <a:bodyPr vert="horz" wrap="squar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a:rPr>
              <a:t>Configuration d'un authentification simple</a:t>
            </a:r>
          </a:p>
        </p:txBody>
      </p:sp>
      <p:sp>
        <p:nvSpPr>
          <p:cNvPr id="11" name="Text 2">
            <a:extLst>
              <a:ext uri="{FF2B5EF4-FFF2-40B4-BE49-F238E27FC236}">
                <a16:creationId xmlns:a16="http://schemas.microsoft.com/office/drawing/2014/main" id="{9D3C740B-C4D1-21B6-7BD1-668813A1081E}"/>
              </a:ext>
            </a:extLst>
          </p:cNvPr>
          <p:cNvSpPr/>
          <p:nvPr/>
        </p:nvSpPr>
        <p:spPr>
          <a:xfrm>
            <a:off x="5960249" y="1547988"/>
            <a:ext cx="4353367" cy="1403603"/>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a:ea typeface="Inter"/>
                <a:cs typeface="Calibri"/>
              </a:rPr>
              <a:t>Installation des paquets necessaires.</a:t>
            </a:r>
          </a:p>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a:ea typeface="Calibri"/>
                <a:cs typeface="Calibri"/>
              </a:rPr>
              <a:t>Utiliser </a:t>
            </a:r>
            <a:r>
              <a:rPr lang="en-US" sz="1583" b="1" kern="0" spc="-32">
                <a:solidFill>
                  <a:srgbClr val="E0D6DE"/>
                </a:solidFill>
                <a:latin typeface="Inter"/>
                <a:ea typeface="Calibri"/>
                <a:cs typeface="Calibri"/>
              </a:rPr>
              <a:t>htpasswd</a:t>
            </a:r>
            <a:r>
              <a:rPr lang="en-US" sz="1583" kern="0" spc="-32">
                <a:solidFill>
                  <a:srgbClr val="E0D6DE"/>
                </a:solidFill>
                <a:latin typeface="Inter"/>
                <a:ea typeface="Calibri"/>
                <a:cs typeface="Calibri"/>
              </a:rPr>
              <a:t> pour créer un fichier d'authentification </a:t>
            </a:r>
            <a:r>
              <a:rPr lang="en-US" sz="1583" b="1" kern="0" spc="-32">
                <a:solidFill>
                  <a:srgbClr val="E0D6DE"/>
                </a:solidFill>
                <a:latin typeface="Inter"/>
                <a:ea typeface="Inter"/>
                <a:cs typeface="Calibri"/>
              </a:rPr>
              <a:t>.htpasswd </a:t>
            </a:r>
            <a:r>
              <a:rPr lang="en-US" sz="1583" kern="0" spc="-32">
                <a:solidFill>
                  <a:srgbClr val="E0D6DE"/>
                </a:solidFill>
                <a:latin typeface="Inter"/>
                <a:ea typeface="Calibri"/>
                <a:cs typeface="Calibri"/>
              </a:rPr>
              <a:t>contenant le mot de passe chiffré pour l'utilisateur monitor</a:t>
            </a:r>
            <a:endParaRPr lang="en-US" sz="1583" kern="0" spc="-32">
              <a:solidFill>
                <a:srgbClr val="E0D6DE"/>
              </a:solidFill>
              <a:latin typeface="Inter"/>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Inter"/>
              <a:ea typeface="Inter"/>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Calibri"/>
              <a:ea typeface="Inter"/>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Calibri"/>
              <a:ea typeface="Calibri"/>
              <a:cs typeface="Calibri"/>
            </a:endParaRPr>
          </a:p>
        </p:txBody>
      </p:sp>
      <p:pic>
        <p:nvPicPr>
          <p:cNvPr id="12" name="Image 14">
            <a:extLst>
              <a:ext uri="{FF2B5EF4-FFF2-40B4-BE49-F238E27FC236}">
                <a16:creationId xmlns:a16="http://schemas.microsoft.com/office/drawing/2014/main" id="{5DC405B3-02CD-D398-D2B0-1F560B58AA06}"/>
              </a:ext>
            </a:extLst>
          </p:cNvPr>
          <p:cNvPicPr>
            <a:picLocks noChangeAspect="1"/>
          </p:cNvPicPr>
          <p:nvPr/>
        </p:nvPicPr>
        <p:blipFill>
          <a:blip r:embed="rId6"/>
          <a:stretch>
            <a:fillRect/>
          </a:stretch>
        </p:blipFill>
        <p:spPr>
          <a:xfrm>
            <a:off x="5880467" y="4656262"/>
            <a:ext cx="5012832" cy="378553"/>
          </a:xfrm>
          <a:prstGeom prst="rect">
            <a:avLst/>
          </a:prstGeom>
          <a:noFill/>
          <a:ln cap="flat">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31780E1B-E500-BE07-406C-827D69A283AD}"/>
              </a:ext>
            </a:extLst>
          </p:cNvPr>
          <p:cNvSpPr/>
          <p:nvPr/>
        </p:nvSpPr>
        <p:spPr>
          <a:xfrm>
            <a:off x="-1506116" y="144498"/>
            <a:ext cx="6297015" cy="1860651"/>
          </a:xfrm>
          <a:prstGeom prst="rect">
            <a:avLst/>
          </a:prstGeom>
          <a:noFill/>
          <a:ln cap="flat">
            <a:noFill/>
            <a:prstDash val="solid"/>
          </a:ln>
        </p:spPr>
        <p:txBody>
          <a:bodyPr vert="horz" wrap="square" lIns="0" tIns="0" rIns="0" bIns="0" anchor="t" anchorCtr="1" compatLnSpc="1">
            <a:noAutofit/>
          </a:bodyPr>
          <a:lstStyle/>
          <a:p>
            <a:pPr algn="ctr" defTabSz="761970">
              <a:lnSpc>
                <a:spcPts val="4875"/>
              </a:lnSpc>
              <a:defRPr sz="1800" b="0" i="0" u="none" strike="noStrike" kern="0" cap="none" spc="0" baseline="0">
                <a:solidFill>
                  <a:srgbClr val="000000"/>
                </a:solidFill>
                <a:uFillTx/>
              </a:defRPr>
            </a:pPr>
            <a:r>
              <a:rPr lang="en-US" sz="3875" b="1" kern="0" spc="-78">
                <a:solidFill>
                  <a:srgbClr val="FF8AAF"/>
                </a:solidFill>
                <a:latin typeface="Petrona Bold"/>
              </a:rPr>
              <a:t>Serveur WEB</a:t>
            </a:r>
          </a:p>
        </p:txBody>
      </p:sp>
      <p:pic>
        <p:nvPicPr>
          <p:cNvPr id="3" name="Image 3" descr="Une image contenant texte, capture d’écran, Police&#10;&#10;Description générée automatiquement">
            <a:extLst>
              <a:ext uri="{FF2B5EF4-FFF2-40B4-BE49-F238E27FC236}">
                <a16:creationId xmlns:a16="http://schemas.microsoft.com/office/drawing/2014/main" id="{C4C824BA-6B5C-B721-BE67-3C9A11CA3772}"/>
              </a:ext>
            </a:extLst>
          </p:cNvPr>
          <p:cNvPicPr>
            <a:picLocks noChangeAspect="1"/>
          </p:cNvPicPr>
          <p:nvPr/>
        </p:nvPicPr>
        <p:blipFill>
          <a:blip r:embed="rId2"/>
          <a:stretch>
            <a:fillRect/>
          </a:stretch>
        </p:blipFill>
        <p:spPr>
          <a:xfrm>
            <a:off x="5347426" y="3248230"/>
            <a:ext cx="5787306" cy="674690"/>
          </a:xfrm>
          <a:prstGeom prst="rect">
            <a:avLst/>
          </a:prstGeom>
          <a:noFill/>
          <a:ln cap="flat">
            <a:noFill/>
          </a:ln>
        </p:spPr>
      </p:pic>
      <p:pic>
        <p:nvPicPr>
          <p:cNvPr id="4" name="Image 4" descr="Une image contenant texte, capture d’écran, logiciel, multimédia&#10;&#10;Description générée automatiquement">
            <a:extLst>
              <a:ext uri="{FF2B5EF4-FFF2-40B4-BE49-F238E27FC236}">
                <a16:creationId xmlns:a16="http://schemas.microsoft.com/office/drawing/2014/main" id="{DE31BCB9-5B97-B80F-CBDA-C8671FA38168}"/>
              </a:ext>
            </a:extLst>
          </p:cNvPr>
          <p:cNvPicPr>
            <a:picLocks noChangeAspect="1"/>
          </p:cNvPicPr>
          <p:nvPr/>
        </p:nvPicPr>
        <p:blipFill>
          <a:blip r:embed="rId3"/>
          <a:stretch>
            <a:fillRect/>
          </a:stretch>
        </p:blipFill>
        <p:spPr>
          <a:xfrm>
            <a:off x="5351724" y="4000393"/>
            <a:ext cx="5799589" cy="2677653"/>
          </a:xfrm>
          <a:prstGeom prst="rect">
            <a:avLst/>
          </a:prstGeom>
          <a:noFill/>
          <a:ln cap="flat">
            <a:noFill/>
          </a:ln>
        </p:spPr>
      </p:pic>
      <p:pic>
        <p:nvPicPr>
          <p:cNvPr id="5" name="Image 5" descr="Une image contenant texte, Appareils électroniques, capture d’écran, logiciel&#10;&#10;Description générée automatiquement">
            <a:extLst>
              <a:ext uri="{FF2B5EF4-FFF2-40B4-BE49-F238E27FC236}">
                <a16:creationId xmlns:a16="http://schemas.microsoft.com/office/drawing/2014/main" id="{5F376C89-0E13-5792-3495-CAF006697EF5}"/>
              </a:ext>
            </a:extLst>
          </p:cNvPr>
          <p:cNvPicPr>
            <a:picLocks noChangeAspect="1"/>
          </p:cNvPicPr>
          <p:nvPr/>
        </p:nvPicPr>
        <p:blipFill>
          <a:blip r:embed="rId4"/>
          <a:stretch>
            <a:fillRect/>
          </a:stretch>
        </p:blipFill>
        <p:spPr>
          <a:xfrm>
            <a:off x="5351000" y="362841"/>
            <a:ext cx="5793288" cy="2827462"/>
          </a:xfrm>
          <a:prstGeom prst="rect">
            <a:avLst/>
          </a:prstGeom>
          <a:noFill/>
          <a:ln cap="flat">
            <a:noFill/>
          </a:ln>
        </p:spPr>
      </p:pic>
      <p:sp>
        <p:nvSpPr>
          <p:cNvPr id="6" name="Text 1">
            <a:extLst>
              <a:ext uri="{FF2B5EF4-FFF2-40B4-BE49-F238E27FC236}">
                <a16:creationId xmlns:a16="http://schemas.microsoft.com/office/drawing/2014/main" id="{65FB534A-6275-3FFD-7C6F-28A18FF19FDA}"/>
              </a:ext>
            </a:extLst>
          </p:cNvPr>
          <p:cNvSpPr/>
          <p:nvPr/>
        </p:nvSpPr>
        <p:spPr>
          <a:xfrm>
            <a:off x="423092" y="1170241"/>
            <a:ext cx="3972367" cy="694623"/>
          </a:xfrm>
          <a:prstGeom prst="rect">
            <a:avLst/>
          </a:prstGeom>
          <a:noFill/>
          <a:ln cap="flat">
            <a:noFill/>
            <a:prstDash val="solid"/>
          </a:ln>
        </p:spPr>
        <p:txBody>
          <a:bodyPr vert="horz" wrap="squar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a:rPr>
              <a:t>Configurer l'authentification dans apache2</a:t>
            </a:r>
          </a:p>
        </p:txBody>
      </p:sp>
      <p:sp>
        <p:nvSpPr>
          <p:cNvPr id="7" name="Text 2">
            <a:extLst>
              <a:ext uri="{FF2B5EF4-FFF2-40B4-BE49-F238E27FC236}">
                <a16:creationId xmlns:a16="http://schemas.microsoft.com/office/drawing/2014/main" id="{1F7406C1-0EF7-CDD0-6A1D-5158EFDF483A}"/>
              </a:ext>
            </a:extLst>
          </p:cNvPr>
          <p:cNvSpPr/>
          <p:nvPr/>
        </p:nvSpPr>
        <p:spPr>
          <a:xfrm>
            <a:off x="421096" y="1831299"/>
            <a:ext cx="3503447" cy="3337910"/>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a:ea typeface="Calibri"/>
                <a:cs typeface="Calibri"/>
              </a:rPr>
              <a:t>Modifier le fichier de configuration du site Web </a:t>
            </a:r>
            <a:r>
              <a:rPr lang="en-US" sz="1583" b="1" kern="0" spc="-32">
                <a:solidFill>
                  <a:srgbClr val="E0D6DE"/>
                </a:solidFill>
                <a:latin typeface="Inter"/>
                <a:ea typeface="Calibri"/>
                <a:cs typeface="Calibri"/>
              </a:rPr>
              <a:t>000-default.conf</a:t>
            </a:r>
            <a:endParaRPr lang="fr-FR" sz="1500">
              <a:solidFill>
                <a:srgbClr val="000000"/>
              </a:solidFill>
              <a:latin typeface="Inter"/>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Calibri"/>
              <a:ea typeface="Calibri"/>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Calibri"/>
              <a:ea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34BCF128-93D4-D9B2-94B9-42C628CA4ACF}"/>
              </a:ext>
            </a:extLst>
          </p:cNvPr>
          <p:cNvSpPr/>
          <p:nvPr/>
        </p:nvSpPr>
        <p:spPr>
          <a:xfrm>
            <a:off x="-1573278" y="177386"/>
            <a:ext cx="6297015" cy="1860651"/>
          </a:xfrm>
          <a:prstGeom prst="rect">
            <a:avLst/>
          </a:prstGeom>
          <a:noFill/>
          <a:ln cap="flat">
            <a:noFill/>
            <a:prstDash val="solid"/>
          </a:ln>
        </p:spPr>
        <p:txBody>
          <a:bodyPr vert="horz" wrap="square" lIns="0" tIns="0" rIns="0" bIns="0" anchor="t" anchorCtr="1" compatLnSpc="1">
            <a:noAutofit/>
          </a:bodyPr>
          <a:lstStyle/>
          <a:p>
            <a:pPr algn="ctr" defTabSz="761970">
              <a:lnSpc>
                <a:spcPts val="4875"/>
              </a:lnSpc>
              <a:defRPr sz="1800" b="0" i="0" u="none" strike="noStrike" kern="0" cap="none" spc="0" baseline="0">
                <a:solidFill>
                  <a:srgbClr val="000000"/>
                </a:solidFill>
                <a:uFillTx/>
              </a:defRPr>
            </a:pPr>
            <a:r>
              <a:rPr lang="en-US" sz="3875" b="1" kern="0" spc="-78">
                <a:solidFill>
                  <a:srgbClr val="FF8AAF"/>
                </a:solidFill>
                <a:latin typeface="Petrona Bold"/>
              </a:rPr>
              <a:t>Serveur SQL</a:t>
            </a:r>
          </a:p>
        </p:txBody>
      </p:sp>
      <p:sp>
        <p:nvSpPr>
          <p:cNvPr id="3" name="Text 1">
            <a:extLst>
              <a:ext uri="{FF2B5EF4-FFF2-40B4-BE49-F238E27FC236}">
                <a16:creationId xmlns:a16="http://schemas.microsoft.com/office/drawing/2014/main" id="{31EC2628-1258-0081-0944-3D5F7AD29069}"/>
              </a:ext>
            </a:extLst>
          </p:cNvPr>
          <p:cNvSpPr/>
          <p:nvPr/>
        </p:nvSpPr>
        <p:spPr>
          <a:xfrm>
            <a:off x="412654" y="1107613"/>
            <a:ext cx="3552489" cy="694623"/>
          </a:xfrm>
          <a:prstGeom prst="rect">
            <a:avLst/>
          </a:prstGeom>
          <a:noFill/>
          <a:ln cap="flat">
            <a:noFill/>
            <a:prstDash val="solid"/>
          </a:ln>
        </p:spPr>
        <p:txBody>
          <a:bodyPr vert="horz" wrap="squar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a:rPr>
              <a:t>Installation du service MariaDB</a:t>
            </a:r>
          </a:p>
        </p:txBody>
      </p:sp>
      <p:sp>
        <p:nvSpPr>
          <p:cNvPr id="4" name="Text 1">
            <a:extLst>
              <a:ext uri="{FF2B5EF4-FFF2-40B4-BE49-F238E27FC236}">
                <a16:creationId xmlns:a16="http://schemas.microsoft.com/office/drawing/2014/main" id="{8A3EAAD6-4C53-D033-E993-CA4D8DB0F811}"/>
              </a:ext>
            </a:extLst>
          </p:cNvPr>
          <p:cNvSpPr/>
          <p:nvPr/>
        </p:nvSpPr>
        <p:spPr>
          <a:xfrm>
            <a:off x="4107835" y="1107613"/>
            <a:ext cx="3972367" cy="694623"/>
          </a:xfrm>
          <a:prstGeom prst="rect">
            <a:avLst/>
          </a:prstGeom>
          <a:noFill/>
          <a:ln cap="flat">
            <a:noFill/>
            <a:prstDash val="solid"/>
          </a:ln>
        </p:spPr>
        <p:txBody>
          <a:bodyPr vert="horz" wrap="squar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a:rPr>
              <a:t>Configuration pour accepter les connexions distantes</a:t>
            </a:r>
          </a:p>
        </p:txBody>
      </p:sp>
      <p:sp>
        <p:nvSpPr>
          <p:cNvPr id="5" name="Text 1">
            <a:extLst>
              <a:ext uri="{FF2B5EF4-FFF2-40B4-BE49-F238E27FC236}">
                <a16:creationId xmlns:a16="http://schemas.microsoft.com/office/drawing/2014/main" id="{AABB812A-8270-B3AC-223A-5AB30FDA5137}"/>
              </a:ext>
            </a:extLst>
          </p:cNvPr>
          <p:cNvSpPr/>
          <p:nvPr/>
        </p:nvSpPr>
        <p:spPr>
          <a:xfrm>
            <a:off x="7928274" y="1107613"/>
            <a:ext cx="3972367" cy="694623"/>
          </a:xfrm>
          <a:prstGeom prst="rect">
            <a:avLst/>
          </a:prstGeom>
          <a:noFill/>
          <a:ln cap="flat">
            <a:noFill/>
            <a:prstDash val="solid"/>
          </a:ln>
        </p:spPr>
        <p:txBody>
          <a:bodyPr vert="horz" wrap="squar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a:rPr>
              <a:t>Création de la bdd et de l'utilisateur monitor</a:t>
            </a:r>
          </a:p>
        </p:txBody>
      </p:sp>
      <p:sp>
        <p:nvSpPr>
          <p:cNvPr id="6" name="Text 2">
            <a:extLst>
              <a:ext uri="{FF2B5EF4-FFF2-40B4-BE49-F238E27FC236}">
                <a16:creationId xmlns:a16="http://schemas.microsoft.com/office/drawing/2014/main" id="{9F351320-5C71-2C51-E732-C88EBB69CF00}"/>
              </a:ext>
            </a:extLst>
          </p:cNvPr>
          <p:cNvSpPr/>
          <p:nvPr/>
        </p:nvSpPr>
        <p:spPr>
          <a:xfrm>
            <a:off x="433990" y="1802648"/>
            <a:ext cx="3529431" cy="2344026"/>
          </a:xfrm>
          <a:prstGeom prst="rect">
            <a:avLst/>
          </a:prstGeom>
          <a:noFill/>
          <a:ln cap="flat">
            <a:noFill/>
            <a:prstDash val="solid"/>
          </a:ln>
        </p:spPr>
        <p:txBody>
          <a:bodyPr vert="horz" wrap="square" lIns="0" tIns="0" rIns="0" bIns="0" anchor="t" anchorCtr="0" compatLnSpc="1">
            <a:noAutofit/>
          </a:bodyPr>
          <a:lstStyle/>
          <a:p>
            <a:pPr defTabSz="761970">
              <a:defRPr sz="1800" b="0" i="0" u="none" strike="noStrike" kern="0" cap="none" spc="0" baseline="0">
                <a:solidFill>
                  <a:srgbClr val="000000"/>
                </a:solidFill>
                <a:uFillTx/>
              </a:defRPr>
            </a:pPr>
            <a:r>
              <a:rPr lang="en-US" sz="1500" kern="0" spc="-32">
                <a:solidFill>
                  <a:srgbClr val="E0D6DE"/>
                </a:solidFill>
                <a:latin typeface="Inter"/>
                <a:ea typeface="Calibri"/>
                <a:cs typeface="Calibri"/>
              </a:rPr>
              <a:t>Vérification de MariaDB et lancement de </a:t>
            </a:r>
            <a:r>
              <a:rPr lang="en-US" sz="1500" b="1" kern="0" spc="-32">
                <a:solidFill>
                  <a:srgbClr val="E0D6DE"/>
                </a:solidFill>
                <a:latin typeface="Inter"/>
                <a:ea typeface="Calibri"/>
                <a:cs typeface="Calibri"/>
              </a:rPr>
              <a:t>mysql_secure_installation</a:t>
            </a:r>
            <a:r>
              <a:rPr lang="en-US" sz="1500" kern="0" spc="-32">
                <a:solidFill>
                  <a:srgbClr val="E0D6DE"/>
                </a:solidFill>
                <a:latin typeface="Inter"/>
                <a:ea typeface="Calibri"/>
                <a:cs typeface="Calibri"/>
              </a:rPr>
              <a:t> pour sécuriser le serveur :</a:t>
            </a:r>
            <a:endParaRPr lang="fr-FR" sz="1500">
              <a:solidFill>
                <a:srgbClr val="000000"/>
              </a:solidFill>
              <a:latin typeface="Inter"/>
              <a:ea typeface="Inter"/>
            </a:endParaRPr>
          </a:p>
          <a:p>
            <a:pPr defTabSz="761970">
              <a:defRPr sz="1800" b="0" i="0" u="none" strike="noStrike" kern="0" cap="none" spc="0" baseline="0">
                <a:solidFill>
                  <a:srgbClr val="000000"/>
                </a:solidFill>
                <a:uFillTx/>
              </a:defRPr>
            </a:pPr>
            <a:endParaRPr lang="en-US" sz="1500" kern="0" spc="-32">
              <a:solidFill>
                <a:srgbClr val="E0D6DE"/>
              </a:solidFill>
              <a:latin typeface="Inter"/>
              <a:ea typeface="Calibri"/>
              <a:cs typeface="Calibri"/>
            </a:endParaRPr>
          </a:p>
          <a:p>
            <a:pPr marL="238115" indent="-238115" defTabSz="761970">
              <a:buSzPct val="100000"/>
              <a:buFont typeface="Arial"/>
              <a:buChar char="•"/>
              <a:defRPr sz="1800" b="0" i="0" u="none" strike="noStrike" kern="0" cap="none" spc="0" baseline="0">
                <a:solidFill>
                  <a:srgbClr val="000000"/>
                </a:solidFill>
                <a:uFillTx/>
              </a:defRPr>
            </a:pPr>
            <a:r>
              <a:rPr lang="en-US" sz="1500" kern="0" spc="-32">
                <a:solidFill>
                  <a:srgbClr val="E0D6DE"/>
                </a:solidFill>
                <a:latin typeface="Inter"/>
                <a:ea typeface="Calibri"/>
                <a:cs typeface="Calibri"/>
              </a:rPr>
              <a:t>Définir un mot de passe root MySQL</a:t>
            </a:r>
            <a:endParaRPr lang="en-US" sz="1500">
              <a:solidFill>
                <a:srgbClr val="000000"/>
              </a:solidFill>
              <a:latin typeface="Inter"/>
              <a:ea typeface="Calibri"/>
              <a:cs typeface="Calibri"/>
            </a:endParaRPr>
          </a:p>
          <a:p>
            <a:pPr marL="238115" indent="-238115" defTabSz="761970">
              <a:buSzPct val="100000"/>
              <a:buFont typeface="Arial"/>
              <a:buChar char="•"/>
              <a:defRPr sz="1800" b="0" i="0" u="none" strike="noStrike" kern="0" cap="none" spc="0" baseline="0">
                <a:solidFill>
                  <a:srgbClr val="000000"/>
                </a:solidFill>
                <a:uFillTx/>
              </a:defRPr>
            </a:pPr>
            <a:r>
              <a:rPr lang="en-US" sz="1500" kern="0" spc="-32">
                <a:solidFill>
                  <a:srgbClr val="E0D6DE"/>
                </a:solidFill>
                <a:latin typeface="Inter"/>
                <a:ea typeface="Calibri"/>
                <a:cs typeface="Calibri"/>
              </a:rPr>
              <a:t>Supprimer l'accès root depuis l'extérieur</a:t>
            </a:r>
            <a:endParaRPr lang="en-US" sz="1500">
              <a:solidFill>
                <a:srgbClr val="000000"/>
              </a:solidFill>
              <a:latin typeface="Inter"/>
              <a:ea typeface="Inter"/>
            </a:endParaRPr>
          </a:p>
          <a:p>
            <a:pPr marL="238115" indent="-238115" defTabSz="761970">
              <a:buSzPct val="100000"/>
              <a:buFont typeface="Arial"/>
              <a:buChar char="•"/>
              <a:defRPr sz="1800" b="0" i="0" u="none" strike="noStrike" kern="0" cap="none" spc="0" baseline="0">
                <a:solidFill>
                  <a:srgbClr val="000000"/>
                </a:solidFill>
                <a:uFillTx/>
              </a:defRPr>
            </a:pPr>
            <a:r>
              <a:rPr lang="en-US" sz="1500" kern="0" spc="-32">
                <a:solidFill>
                  <a:srgbClr val="E0D6DE"/>
                </a:solidFill>
                <a:latin typeface="Inter"/>
                <a:ea typeface="Calibri"/>
                <a:cs typeface="Calibri"/>
              </a:rPr>
              <a:t>Supprimer les connexions anonymes</a:t>
            </a:r>
            <a:endParaRPr lang="en-US" sz="1500">
              <a:solidFill>
                <a:srgbClr val="000000"/>
              </a:solidFill>
              <a:latin typeface="Inter"/>
              <a:ea typeface="Calibri"/>
              <a:cs typeface="Calibri"/>
            </a:endParaRPr>
          </a:p>
          <a:p>
            <a:pPr marL="238115" indent="-238115" defTabSz="761970">
              <a:buSzPct val="100000"/>
              <a:buFont typeface="Arial"/>
              <a:buChar char="•"/>
              <a:defRPr sz="1800" b="0" i="0" u="none" strike="noStrike" kern="0" cap="none" spc="0" baseline="0">
                <a:solidFill>
                  <a:srgbClr val="000000"/>
                </a:solidFill>
                <a:uFillTx/>
              </a:defRPr>
            </a:pPr>
            <a:r>
              <a:rPr lang="en-US" sz="1500" kern="0" spc="-32">
                <a:solidFill>
                  <a:srgbClr val="E0D6DE"/>
                </a:solidFill>
                <a:latin typeface="Inter"/>
                <a:ea typeface="Calibri"/>
                <a:cs typeface="Calibri"/>
              </a:rPr>
              <a:t>Supprimer la base de données de test</a:t>
            </a:r>
            <a:endParaRPr lang="en-US" sz="1500">
              <a:solidFill>
                <a:srgbClr val="000000"/>
              </a:solidFill>
              <a:latin typeface="Inter"/>
              <a:ea typeface="Calibri"/>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Inter"/>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Inter"/>
              <a:ea typeface="Inter"/>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Calibri"/>
              <a:ea typeface="Calibri"/>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Calibri"/>
              <a:ea typeface="Calibri"/>
              <a:cs typeface="Calibri"/>
            </a:endParaRPr>
          </a:p>
        </p:txBody>
      </p:sp>
      <p:sp>
        <p:nvSpPr>
          <p:cNvPr id="7" name="Text 2">
            <a:extLst>
              <a:ext uri="{FF2B5EF4-FFF2-40B4-BE49-F238E27FC236}">
                <a16:creationId xmlns:a16="http://schemas.microsoft.com/office/drawing/2014/main" id="{BE6F92C1-9A20-2AB5-F93D-E30528916E84}"/>
              </a:ext>
            </a:extLst>
          </p:cNvPr>
          <p:cNvSpPr/>
          <p:nvPr/>
        </p:nvSpPr>
        <p:spPr>
          <a:xfrm>
            <a:off x="4107576" y="1812165"/>
            <a:ext cx="3503447" cy="1413632"/>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a:ea typeface="Calibri"/>
                <a:cs typeface="Calibri"/>
              </a:rPr>
              <a:t>Modifier le fichier de configuration </a:t>
            </a:r>
            <a:r>
              <a:rPr lang="en-US" sz="1583" b="1" kern="0" spc="-32">
                <a:solidFill>
                  <a:srgbClr val="E0D6DE"/>
                </a:solidFill>
                <a:latin typeface="Inter"/>
                <a:ea typeface="Calibri"/>
                <a:cs typeface="Calibri"/>
              </a:rPr>
              <a:t>50-server.cnf et modifier cette partie : </a:t>
            </a:r>
            <a:endParaRPr lang="fr-FR" sz="1500">
              <a:solidFill>
                <a:srgbClr val="000000"/>
              </a:solidFill>
              <a:latin typeface="Inter"/>
              <a:ea typeface="Inter"/>
              <a:cs typeface="Calibri"/>
            </a:endParaRPr>
          </a:p>
          <a:p>
            <a:pPr defTabSz="761970">
              <a:lnSpc>
                <a:spcPts val="2583"/>
              </a:lnSpc>
              <a:defRPr sz="1800" b="0" i="0" u="none" strike="noStrike" kern="0" cap="none" spc="0" baseline="0">
                <a:solidFill>
                  <a:srgbClr val="000000"/>
                </a:solidFill>
                <a:uFillTx/>
              </a:defRPr>
            </a:pPr>
            <a:endParaRPr lang="en-US" sz="1583" b="1" kern="0" spc="-32">
              <a:solidFill>
                <a:srgbClr val="E0D6DE"/>
              </a:solidFill>
              <a:latin typeface="Inter"/>
              <a:cs typeface="Calibri"/>
            </a:endParaRPr>
          </a:p>
          <a:p>
            <a:pPr defTabSz="761970">
              <a:lnSpc>
                <a:spcPts val="2583"/>
              </a:lnSpc>
              <a:defRPr sz="1800" b="0" i="0" u="none" strike="noStrike" kern="0" cap="none" spc="0" baseline="0">
                <a:solidFill>
                  <a:srgbClr val="000000"/>
                </a:solidFill>
                <a:uFillTx/>
              </a:defRPr>
            </a:pPr>
            <a:endParaRPr lang="en-US" sz="1583" b="1" kern="0" spc="-32">
              <a:solidFill>
                <a:srgbClr val="E0D6DE"/>
              </a:solidFill>
              <a:latin typeface="Inter"/>
              <a:ea typeface="Calibri"/>
              <a:cs typeface="Calibri"/>
            </a:endParaRPr>
          </a:p>
          <a:p>
            <a:pPr defTabSz="761970">
              <a:lnSpc>
                <a:spcPts val="2583"/>
              </a:lnSpc>
              <a:defRPr sz="1800" b="0" i="0" u="none" strike="noStrike" kern="0" cap="none" spc="0" baseline="0">
                <a:solidFill>
                  <a:srgbClr val="000000"/>
                </a:solidFill>
                <a:uFillTx/>
              </a:defRPr>
            </a:pPr>
            <a:endParaRPr lang="en-US" sz="1583" b="1" kern="0" spc="-32">
              <a:solidFill>
                <a:srgbClr val="E0D6DE"/>
              </a:solidFill>
              <a:latin typeface="Inter"/>
              <a:ea typeface="Calibri"/>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Calibri"/>
              <a:ea typeface="Calibri"/>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Calibri"/>
              <a:ea typeface="Calibri"/>
              <a:cs typeface="Calibri"/>
            </a:endParaRPr>
          </a:p>
        </p:txBody>
      </p:sp>
      <p:sp>
        <p:nvSpPr>
          <p:cNvPr id="8" name="Text 2">
            <a:extLst>
              <a:ext uri="{FF2B5EF4-FFF2-40B4-BE49-F238E27FC236}">
                <a16:creationId xmlns:a16="http://schemas.microsoft.com/office/drawing/2014/main" id="{4B807A10-9011-9CB7-8088-3C16EADE2162}"/>
              </a:ext>
            </a:extLst>
          </p:cNvPr>
          <p:cNvSpPr/>
          <p:nvPr/>
        </p:nvSpPr>
        <p:spPr>
          <a:xfrm>
            <a:off x="7929760" y="1802824"/>
            <a:ext cx="3503447" cy="5034358"/>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E0D6DE"/>
                </a:solidFill>
                <a:latin typeface="Inter"/>
                <a:ea typeface="Calibri"/>
                <a:cs typeface="Calibri"/>
              </a:rPr>
              <a:t>Dans MariaDB, on crée l'utilisateur, on lui donne tous les privilèges sur toutes les IP des serveurs (en utilisant soit leur adresse, soit "%" pour toutes les IP), puis on termine avec </a:t>
            </a:r>
            <a:r>
              <a:rPr lang="en-US" sz="1583" b="1" kern="0" spc="-32">
                <a:solidFill>
                  <a:srgbClr val="E0D6DE"/>
                </a:solidFill>
                <a:latin typeface="Inter"/>
                <a:ea typeface="Calibri"/>
                <a:cs typeface="Calibri"/>
              </a:rPr>
              <a:t>"flush privileges"</a:t>
            </a:r>
            <a:r>
              <a:rPr lang="en-US" sz="1583" kern="0" spc="-32">
                <a:solidFill>
                  <a:srgbClr val="E0D6DE"/>
                </a:solidFill>
                <a:latin typeface="Inter"/>
                <a:ea typeface="Calibri"/>
                <a:cs typeface="Calibri"/>
              </a:rPr>
              <a:t> pour appliquer les changements.</a:t>
            </a:r>
            <a:endParaRPr lang="fr-FR" sz="1500">
              <a:solidFill>
                <a:srgbClr val="000000"/>
              </a:solidFill>
              <a:latin typeface="Inter"/>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Calibri"/>
              <a:ea typeface="Inter"/>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Calibri"/>
              <a:ea typeface="Calibri"/>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Calibri"/>
              <a:ea typeface="Calibri"/>
              <a:cs typeface="Calibri"/>
            </a:endParaRPr>
          </a:p>
        </p:txBody>
      </p:sp>
      <p:pic>
        <p:nvPicPr>
          <p:cNvPr id="9" name="Image 13" descr="Une image contenant texte, capture d’écran, Police&#10;&#10;Description générée automatiquement">
            <a:extLst>
              <a:ext uri="{FF2B5EF4-FFF2-40B4-BE49-F238E27FC236}">
                <a16:creationId xmlns:a16="http://schemas.microsoft.com/office/drawing/2014/main" id="{B10B7299-52F8-601B-A8F6-E6CD28DD554E}"/>
              </a:ext>
            </a:extLst>
          </p:cNvPr>
          <p:cNvPicPr>
            <a:picLocks noChangeAspect="1"/>
          </p:cNvPicPr>
          <p:nvPr/>
        </p:nvPicPr>
        <p:blipFill>
          <a:blip r:embed="rId2"/>
          <a:stretch>
            <a:fillRect/>
          </a:stretch>
        </p:blipFill>
        <p:spPr>
          <a:xfrm>
            <a:off x="411563" y="4023306"/>
            <a:ext cx="3517727" cy="584347"/>
          </a:xfrm>
          <a:prstGeom prst="rect">
            <a:avLst/>
          </a:prstGeom>
          <a:noFill/>
          <a:ln cap="flat">
            <a:noFill/>
          </a:ln>
        </p:spPr>
      </p:pic>
      <p:pic>
        <p:nvPicPr>
          <p:cNvPr id="10" name="Image 6" descr="Une image contenant texte, capture d’écran, Police, noir&#10;&#10;Description générée automatiquement">
            <a:extLst>
              <a:ext uri="{FF2B5EF4-FFF2-40B4-BE49-F238E27FC236}">
                <a16:creationId xmlns:a16="http://schemas.microsoft.com/office/drawing/2014/main" id="{D60286F4-5AED-C696-613B-6FFFBF7AB512}"/>
              </a:ext>
            </a:extLst>
          </p:cNvPr>
          <p:cNvPicPr>
            <a:picLocks noChangeAspect="1"/>
          </p:cNvPicPr>
          <p:nvPr/>
        </p:nvPicPr>
        <p:blipFill>
          <a:blip r:embed="rId3"/>
          <a:stretch>
            <a:fillRect/>
          </a:stretch>
        </p:blipFill>
        <p:spPr>
          <a:xfrm>
            <a:off x="420197" y="4614443"/>
            <a:ext cx="3506107" cy="1128095"/>
          </a:xfrm>
          <a:prstGeom prst="rect">
            <a:avLst/>
          </a:prstGeom>
          <a:noFill/>
          <a:ln cap="flat">
            <a:noFill/>
          </a:ln>
        </p:spPr>
      </p:pic>
      <p:pic>
        <p:nvPicPr>
          <p:cNvPr id="11" name="Image 10" descr="Une image contenant texte, capture d’écran, Police, nombre&#10;&#10;Description générée automatiquement">
            <a:extLst>
              <a:ext uri="{FF2B5EF4-FFF2-40B4-BE49-F238E27FC236}">
                <a16:creationId xmlns:a16="http://schemas.microsoft.com/office/drawing/2014/main" id="{6625D77D-16F0-72A9-6AA8-DBC224F3CB78}"/>
              </a:ext>
            </a:extLst>
          </p:cNvPr>
          <p:cNvPicPr>
            <a:picLocks noChangeAspect="1"/>
          </p:cNvPicPr>
          <p:nvPr/>
        </p:nvPicPr>
        <p:blipFill>
          <a:blip r:embed="rId4"/>
          <a:stretch>
            <a:fillRect/>
          </a:stretch>
        </p:blipFill>
        <p:spPr>
          <a:xfrm>
            <a:off x="4082141" y="2987824"/>
            <a:ext cx="3530079" cy="478018"/>
          </a:xfrm>
          <a:prstGeom prst="rect">
            <a:avLst/>
          </a:prstGeom>
          <a:noFill/>
          <a:ln cap="flat">
            <a:noFill/>
          </a:ln>
        </p:spPr>
      </p:pic>
      <p:pic>
        <p:nvPicPr>
          <p:cNvPr id="12" name="Image 12" descr="Une image contenant texte, capture d’écran, Police&#10;&#10;Description générée automatiquement">
            <a:extLst>
              <a:ext uri="{FF2B5EF4-FFF2-40B4-BE49-F238E27FC236}">
                <a16:creationId xmlns:a16="http://schemas.microsoft.com/office/drawing/2014/main" id="{5C20D578-424D-2432-6007-D20A8E3B9574}"/>
              </a:ext>
            </a:extLst>
          </p:cNvPr>
          <p:cNvPicPr>
            <a:picLocks noChangeAspect="1"/>
          </p:cNvPicPr>
          <p:nvPr/>
        </p:nvPicPr>
        <p:blipFill>
          <a:blip r:embed="rId5"/>
          <a:stretch>
            <a:fillRect/>
          </a:stretch>
        </p:blipFill>
        <p:spPr>
          <a:xfrm>
            <a:off x="7931018" y="4140426"/>
            <a:ext cx="4152123" cy="1461858"/>
          </a:xfrm>
          <a:prstGeom prst="rect">
            <a:avLst/>
          </a:prstGeom>
          <a:noFill/>
          <a:ln cap="flat">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C7CBAB2E-225E-8FD4-18F4-340304F8903F}"/>
              </a:ext>
            </a:extLst>
          </p:cNvPr>
          <p:cNvSpPr/>
          <p:nvPr/>
        </p:nvSpPr>
        <p:spPr>
          <a:xfrm>
            <a:off x="2706448" y="207424"/>
            <a:ext cx="6297015" cy="1860651"/>
          </a:xfrm>
          <a:prstGeom prst="rect">
            <a:avLst/>
          </a:prstGeom>
          <a:noFill/>
          <a:ln cap="flat">
            <a:noFill/>
            <a:prstDash val="solid"/>
          </a:ln>
        </p:spPr>
        <p:txBody>
          <a:bodyPr vert="horz" wrap="square" lIns="0" tIns="0" rIns="0" bIns="0" anchor="t" anchorCtr="1" compatLnSpc="1">
            <a:noAutofit/>
          </a:bodyPr>
          <a:lstStyle/>
          <a:p>
            <a:pPr algn="ctr" defTabSz="761970">
              <a:lnSpc>
                <a:spcPts val="4875"/>
              </a:lnSpc>
              <a:defRPr sz="1800" b="0" i="0" u="none" strike="noStrike" kern="0" cap="none" spc="0" baseline="0">
                <a:solidFill>
                  <a:srgbClr val="000000"/>
                </a:solidFill>
                <a:uFillTx/>
              </a:defRPr>
            </a:pPr>
            <a:r>
              <a:rPr lang="en-US" sz="3875" b="1" kern="0" spc="-78">
                <a:solidFill>
                  <a:srgbClr val="FF8AAF"/>
                </a:solidFill>
                <a:latin typeface="Petrona Bold"/>
                <a:ea typeface="Petrona Bold" pitchFamily="34"/>
                <a:cs typeface="Petrona Bold" pitchFamily="34"/>
              </a:rPr>
              <a:t>job 02 - VM dédiée aux scripts Python</a:t>
            </a:r>
            <a:r>
              <a:rPr lang="en-US" sz="3875" b="1" kern="0" spc="-78">
                <a:solidFill>
                  <a:srgbClr val="ED7BAB"/>
                </a:solidFill>
                <a:latin typeface="Petrona Bold"/>
                <a:ea typeface="Petrona Bold" pitchFamily="34"/>
                <a:cs typeface="Petrona Bold" pitchFamily="34"/>
              </a:rPr>
              <a:t> </a:t>
            </a:r>
            <a:endParaRPr lang="en-US" sz="3875">
              <a:solidFill>
                <a:srgbClr val="ED7BAB"/>
              </a:solidFill>
              <a:latin typeface="Petrona Bold"/>
            </a:endParaRPr>
          </a:p>
        </p:txBody>
      </p:sp>
      <p:pic>
        <p:nvPicPr>
          <p:cNvPr id="3" name="Image 3" descr="Une image contenant texte, capture d’écran, Police, logiciel&#10;&#10;Description générée automatiquement">
            <a:extLst>
              <a:ext uri="{FF2B5EF4-FFF2-40B4-BE49-F238E27FC236}">
                <a16:creationId xmlns:a16="http://schemas.microsoft.com/office/drawing/2014/main" id="{1C82BD1D-3CA6-E04F-2DAF-DB49F4CE4C49}"/>
              </a:ext>
            </a:extLst>
          </p:cNvPr>
          <p:cNvPicPr>
            <a:picLocks noChangeAspect="1"/>
          </p:cNvPicPr>
          <p:nvPr/>
        </p:nvPicPr>
        <p:blipFill>
          <a:blip r:embed="rId2"/>
          <a:stretch>
            <a:fillRect/>
          </a:stretch>
        </p:blipFill>
        <p:spPr>
          <a:xfrm>
            <a:off x="389770" y="2613942"/>
            <a:ext cx="2424333" cy="2492189"/>
          </a:xfrm>
          <a:prstGeom prst="rect">
            <a:avLst/>
          </a:prstGeom>
          <a:noFill/>
          <a:ln cap="flat">
            <a:noFill/>
          </a:ln>
        </p:spPr>
      </p:pic>
      <p:sp>
        <p:nvSpPr>
          <p:cNvPr id="4" name="Text 1">
            <a:extLst>
              <a:ext uri="{FF2B5EF4-FFF2-40B4-BE49-F238E27FC236}">
                <a16:creationId xmlns:a16="http://schemas.microsoft.com/office/drawing/2014/main" id="{747EE651-240C-5C6B-F940-0D8AAC08CEDB}"/>
              </a:ext>
            </a:extLst>
          </p:cNvPr>
          <p:cNvSpPr/>
          <p:nvPr/>
        </p:nvSpPr>
        <p:spPr>
          <a:xfrm>
            <a:off x="385763" y="2075802"/>
            <a:ext cx="3552489" cy="694623"/>
          </a:xfrm>
          <a:prstGeom prst="rect">
            <a:avLst/>
          </a:prstGeom>
          <a:noFill/>
          <a:ln cap="flat">
            <a:noFill/>
            <a:prstDash val="solid"/>
          </a:ln>
        </p:spPr>
        <p:txBody>
          <a:bodyPr vert="horz" wrap="squar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a:rPr>
              <a:t>Installation de la vm lrmScript</a:t>
            </a:r>
          </a:p>
        </p:txBody>
      </p:sp>
      <p:sp>
        <p:nvSpPr>
          <p:cNvPr id="5" name="Text 1">
            <a:extLst>
              <a:ext uri="{FF2B5EF4-FFF2-40B4-BE49-F238E27FC236}">
                <a16:creationId xmlns:a16="http://schemas.microsoft.com/office/drawing/2014/main" id="{C02F960C-80B3-B574-5429-CD450CAFD076}"/>
              </a:ext>
            </a:extLst>
          </p:cNvPr>
          <p:cNvSpPr/>
          <p:nvPr/>
        </p:nvSpPr>
        <p:spPr>
          <a:xfrm>
            <a:off x="3926822" y="2075802"/>
            <a:ext cx="4045549" cy="542223"/>
          </a:xfrm>
          <a:prstGeom prst="rect">
            <a:avLst/>
          </a:prstGeom>
          <a:noFill/>
          <a:ln cap="flat">
            <a:noFill/>
            <a:prstDash val="solid"/>
          </a:ln>
        </p:spPr>
        <p:txBody>
          <a:bodyPr vert="horz" wrap="squar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a:rPr>
              <a:t>Authentification SSH par clés des 3 serveurs</a:t>
            </a:r>
          </a:p>
        </p:txBody>
      </p:sp>
      <p:sp>
        <p:nvSpPr>
          <p:cNvPr id="6" name="Text 2">
            <a:extLst>
              <a:ext uri="{FF2B5EF4-FFF2-40B4-BE49-F238E27FC236}">
                <a16:creationId xmlns:a16="http://schemas.microsoft.com/office/drawing/2014/main" id="{FD1ED613-5AD3-B7EC-57B4-B24B91B7601B}"/>
              </a:ext>
            </a:extLst>
          </p:cNvPr>
          <p:cNvSpPr/>
          <p:nvPr/>
        </p:nvSpPr>
        <p:spPr>
          <a:xfrm>
            <a:off x="8112816" y="2753189"/>
            <a:ext cx="3503447" cy="1111103"/>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F2F2F2"/>
                </a:solidFill>
                <a:latin typeface="Inter"/>
                <a:ea typeface="Calibri"/>
                <a:cs typeface="Calibri"/>
              </a:rPr>
              <a:t>Générer les clés ssh, sans passephrase.</a:t>
            </a: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Calibri"/>
              <a:ea typeface="Calibri"/>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Calibri"/>
              <a:ea typeface="Calibri"/>
              <a:cs typeface="Calibri"/>
            </a:endParaRPr>
          </a:p>
        </p:txBody>
      </p:sp>
      <p:sp>
        <p:nvSpPr>
          <p:cNvPr id="7" name="Text 2">
            <a:extLst>
              <a:ext uri="{FF2B5EF4-FFF2-40B4-BE49-F238E27FC236}">
                <a16:creationId xmlns:a16="http://schemas.microsoft.com/office/drawing/2014/main" id="{F8EA2E34-9492-C31D-084E-345B352E900D}"/>
              </a:ext>
            </a:extLst>
          </p:cNvPr>
          <p:cNvSpPr/>
          <p:nvPr/>
        </p:nvSpPr>
        <p:spPr>
          <a:xfrm>
            <a:off x="3935265" y="2754668"/>
            <a:ext cx="3494478" cy="1276029"/>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00" kern="0" spc="-32">
                <a:solidFill>
                  <a:srgbClr val="F2F2F2"/>
                </a:solidFill>
                <a:latin typeface="Inter"/>
                <a:ea typeface="Calibri"/>
                <a:cs typeface="Calibri"/>
              </a:rPr>
              <a:t>Modifier le fichier </a:t>
            </a:r>
            <a:r>
              <a:rPr lang="en-US" sz="1500" b="1" kern="0" spc="-32">
                <a:solidFill>
                  <a:srgbClr val="F2F2F2"/>
                </a:solidFill>
                <a:latin typeface="Inter"/>
                <a:ea typeface="Calibri"/>
                <a:cs typeface="Calibri"/>
              </a:rPr>
              <a:t>sshd_config</a:t>
            </a:r>
            <a:r>
              <a:rPr lang="en-US" sz="1500" kern="0" spc="-32">
                <a:solidFill>
                  <a:srgbClr val="F2F2F2"/>
                </a:solidFill>
                <a:latin typeface="Inter"/>
                <a:ea typeface="Calibri"/>
                <a:cs typeface="Calibri"/>
              </a:rPr>
              <a:t> pour réactiver l'accès par mot de passe, sinon il sera impossible de configurer la nouvelle clé.</a:t>
            </a:r>
            <a:endParaRPr lang="fr-FR" sz="1500">
              <a:solidFill>
                <a:srgbClr val="F2F2F2"/>
              </a:solidFill>
              <a:latin typeface="Inter"/>
              <a:ea typeface="Calibri"/>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Calibri"/>
              <a:ea typeface="Calibri"/>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Calibri"/>
              <a:ea typeface="Calibri"/>
              <a:cs typeface="Calibri"/>
            </a:endParaRPr>
          </a:p>
        </p:txBody>
      </p:sp>
      <p:pic>
        <p:nvPicPr>
          <p:cNvPr id="8" name="Image 14" descr="Une image contenant texte, capture d’écran, Police&#10;&#10;Description générée automatiquement">
            <a:extLst>
              <a:ext uri="{FF2B5EF4-FFF2-40B4-BE49-F238E27FC236}">
                <a16:creationId xmlns:a16="http://schemas.microsoft.com/office/drawing/2014/main" id="{BA4BF170-9779-1DF3-6296-BABF31C1F5FD}"/>
              </a:ext>
            </a:extLst>
          </p:cNvPr>
          <p:cNvPicPr>
            <a:picLocks noChangeAspect="1"/>
          </p:cNvPicPr>
          <p:nvPr/>
        </p:nvPicPr>
        <p:blipFill>
          <a:blip r:embed="rId3"/>
          <a:stretch>
            <a:fillRect/>
          </a:stretch>
        </p:blipFill>
        <p:spPr>
          <a:xfrm>
            <a:off x="3927752" y="4245613"/>
            <a:ext cx="3518519" cy="2178421"/>
          </a:xfrm>
          <a:prstGeom prst="rect">
            <a:avLst/>
          </a:prstGeom>
          <a:noFill/>
          <a:ln cap="flat">
            <a:noFill/>
          </a:ln>
        </p:spPr>
      </p:pic>
      <p:pic>
        <p:nvPicPr>
          <p:cNvPr id="9" name="Image 15" descr="Une image contenant texte, capture d’écran, noir et blanc&#10;&#10;Description générée automatiquement">
            <a:extLst>
              <a:ext uri="{FF2B5EF4-FFF2-40B4-BE49-F238E27FC236}">
                <a16:creationId xmlns:a16="http://schemas.microsoft.com/office/drawing/2014/main" id="{E0B0EDD6-5395-9DD8-1F07-A2352D89D1AA}"/>
              </a:ext>
            </a:extLst>
          </p:cNvPr>
          <p:cNvPicPr>
            <a:picLocks noChangeAspect="1"/>
          </p:cNvPicPr>
          <p:nvPr/>
        </p:nvPicPr>
        <p:blipFill>
          <a:blip r:embed="rId4"/>
          <a:stretch>
            <a:fillRect/>
          </a:stretch>
        </p:blipFill>
        <p:spPr>
          <a:xfrm>
            <a:off x="7968173" y="4243204"/>
            <a:ext cx="3812895" cy="2172637"/>
          </a:xfrm>
          <a:prstGeom prst="rect">
            <a:avLst/>
          </a:prstGeom>
          <a:noFill/>
          <a:ln cap="flat">
            <a:noFill/>
          </a:ln>
        </p:spPr>
      </p:pic>
      <p:sp>
        <p:nvSpPr>
          <p:cNvPr id="10" name="Text 1">
            <a:extLst>
              <a:ext uri="{FF2B5EF4-FFF2-40B4-BE49-F238E27FC236}">
                <a16:creationId xmlns:a16="http://schemas.microsoft.com/office/drawing/2014/main" id="{AF0C9CA8-49E0-2D44-1685-2F409723081D}"/>
              </a:ext>
            </a:extLst>
          </p:cNvPr>
          <p:cNvSpPr/>
          <p:nvPr/>
        </p:nvSpPr>
        <p:spPr>
          <a:xfrm>
            <a:off x="8113341" y="2075802"/>
            <a:ext cx="4045549" cy="542223"/>
          </a:xfrm>
          <a:prstGeom prst="rect">
            <a:avLst/>
          </a:prstGeom>
          <a:noFill/>
          <a:ln cap="flat">
            <a:noFill/>
            <a:prstDash val="solid"/>
          </a:ln>
        </p:spPr>
        <p:txBody>
          <a:bodyPr vert="horz" wrap="squar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a:rPr>
              <a:t>Authentification SSH par clés des 3 serveurs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788120E6-CC75-6BD0-D5AE-4CA3A3C49BF1}"/>
              </a:ext>
            </a:extLst>
          </p:cNvPr>
          <p:cNvSpPr/>
          <p:nvPr/>
        </p:nvSpPr>
        <p:spPr>
          <a:xfrm>
            <a:off x="117736" y="217864"/>
            <a:ext cx="7988030" cy="1860651"/>
          </a:xfrm>
          <a:prstGeom prst="rect">
            <a:avLst/>
          </a:prstGeom>
          <a:noFill/>
          <a:ln cap="flat">
            <a:noFill/>
            <a:prstDash val="solid"/>
          </a:ln>
        </p:spPr>
        <p:txBody>
          <a:bodyPr vert="horz" wrap="square" lIns="0" tIns="0" rIns="0" bIns="0" anchor="t" anchorCtr="1" compatLnSpc="1">
            <a:noAutofit/>
          </a:bodyPr>
          <a:lstStyle/>
          <a:p>
            <a:pPr algn="ctr" defTabSz="761970">
              <a:lnSpc>
                <a:spcPts val="4875"/>
              </a:lnSpc>
              <a:defRPr sz="1800" b="0" i="0" u="none" strike="noStrike" kern="0" cap="none" spc="0" baseline="0">
                <a:solidFill>
                  <a:srgbClr val="000000"/>
                </a:solidFill>
                <a:uFillTx/>
              </a:defRPr>
            </a:pPr>
            <a:r>
              <a:rPr lang="en-US" sz="3875" b="1" kern="0" spc="-78">
                <a:solidFill>
                  <a:srgbClr val="FF8AAF"/>
                </a:solidFill>
                <a:latin typeface="Petrona Bold"/>
                <a:ea typeface="Petrona Bold" pitchFamily="34"/>
                <a:cs typeface="Petrona Bold" pitchFamily="34"/>
              </a:rPr>
              <a:t>job 02 - VM dédiée aux scripts Python</a:t>
            </a:r>
            <a:r>
              <a:rPr lang="en-US" sz="3875" b="1" kern="0" spc="-78">
                <a:solidFill>
                  <a:srgbClr val="ED7BAB"/>
                </a:solidFill>
                <a:latin typeface="Petrona Bold"/>
                <a:ea typeface="Petrona Bold" pitchFamily="34"/>
                <a:cs typeface="Petrona Bold" pitchFamily="34"/>
              </a:rPr>
              <a:t> </a:t>
            </a:r>
            <a:endParaRPr lang="en-US" sz="3875">
              <a:solidFill>
                <a:srgbClr val="ED7BAB"/>
              </a:solidFill>
              <a:latin typeface="Petrona Bold"/>
            </a:endParaRPr>
          </a:p>
        </p:txBody>
      </p:sp>
      <p:pic>
        <p:nvPicPr>
          <p:cNvPr id="3" name="Image 3" descr="Une image contenant texte, Police, capture d’écran&#10;&#10;Description générée automatiquement">
            <a:extLst>
              <a:ext uri="{FF2B5EF4-FFF2-40B4-BE49-F238E27FC236}">
                <a16:creationId xmlns:a16="http://schemas.microsoft.com/office/drawing/2014/main" id="{BDE4A160-F66D-923D-9E66-304949DF851F}"/>
              </a:ext>
            </a:extLst>
          </p:cNvPr>
          <p:cNvPicPr>
            <a:picLocks noChangeAspect="1"/>
          </p:cNvPicPr>
          <p:nvPr/>
        </p:nvPicPr>
        <p:blipFill>
          <a:blip r:embed="rId2"/>
          <a:stretch>
            <a:fillRect/>
          </a:stretch>
        </p:blipFill>
        <p:spPr>
          <a:xfrm>
            <a:off x="387492" y="3888280"/>
            <a:ext cx="3967345" cy="1366090"/>
          </a:xfrm>
          <a:prstGeom prst="rect">
            <a:avLst/>
          </a:prstGeom>
          <a:noFill/>
          <a:ln cap="flat">
            <a:noFill/>
          </a:ln>
        </p:spPr>
      </p:pic>
      <p:sp>
        <p:nvSpPr>
          <p:cNvPr id="4" name="Text 1">
            <a:extLst>
              <a:ext uri="{FF2B5EF4-FFF2-40B4-BE49-F238E27FC236}">
                <a16:creationId xmlns:a16="http://schemas.microsoft.com/office/drawing/2014/main" id="{21893181-C739-D06F-CBDF-D67093B5208B}"/>
              </a:ext>
            </a:extLst>
          </p:cNvPr>
          <p:cNvSpPr/>
          <p:nvPr/>
        </p:nvSpPr>
        <p:spPr>
          <a:xfrm>
            <a:off x="385763" y="2075802"/>
            <a:ext cx="3552489" cy="694623"/>
          </a:xfrm>
          <a:prstGeom prst="rect">
            <a:avLst/>
          </a:prstGeom>
          <a:noFill/>
          <a:ln cap="flat">
            <a:noFill/>
            <a:prstDash val="solid"/>
          </a:ln>
        </p:spPr>
        <p:txBody>
          <a:bodyPr vert="horz" wrap="squar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a:rPr>
              <a:t>Copie de la clé public vers les 3 serveurs</a:t>
            </a:r>
          </a:p>
        </p:txBody>
      </p:sp>
      <p:pic>
        <p:nvPicPr>
          <p:cNvPr id="5" name="Image 6" descr="Une image contenant texte, Police, capture d’écran&#10;&#10;Description générée automatiquement">
            <a:extLst>
              <a:ext uri="{FF2B5EF4-FFF2-40B4-BE49-F238E27FC236}">
                <a16:creationId xmlns:a16="http://schemas.microsoft.com/office/drawing/2014/main" id="{3C58B5C3-AFAD-EF24-E356-93EFA018B53F}"/>
              </a:ext>
            </a:extLst>
          </p:cNvPr>
          <p:cNvPicPr>
            <a:picLocks noChangeAspect="1"/>
          </p:cNvPicPr>
          <p:nvPr/>
        </p:nvPicPr>
        <p:blipFill>
          <a:blip r:embed="rId3"/>
          <a:stretch>
            <a:fillRect/>
          </a:stretch>
        </p:blipFill>
        <p:spPr>
          <a:xfrm>
            <a:off x="387492" y="5287937"/>
            <a:ext cx="3976313" cy="1327899"/>
          </a:xfrm>
          <a:prstGeom prst="rect">
            <a:avLst/>
          </a:prstGeom>
          <a:noFill/>
          <a:ln cap="flat">
            <a:noFill/>
          </a:ln>
        </p:spPr>
      </p:pic>
      <p:sp>
        <p:nvSpPr>
          <p:cNvPr id="6" name="Text 1">
            <a:extLst>
              <a:ext uri="{FF2B5EF4-FFF2-40B4-BE49-F238E27FC236}">
                <a16:creationId xmlns:a16="http://schemas.microsoft.com/office/drawing/2014/main" id="{113C8D55-601D-BAED-0259-51EF6E128DF5}"/>
              </a:ext>
            </a:extLst>
          </p:cNvPr>
          <p:cNvSpPr/>
          <p:nvPr/>
        </p:nvSpPr>
        <p:spPr>
          <a:xfrm>
            <a:off x="4643994" y="2075802"/>
            <a:ext cx="3552489" cy="694623"/>
          </a:xfrm>
          <a:prstGeom prst="rect">
            <a:avLst/>
          </a:prstGeom>
          <a:noFill/>
          <a:ln cap="flat">
            <a:noFill/>
            <a:prstDash val="solid"/>
          </a:ln>
        </p:spPr>
        <p:txBody>
          <a:bodyPr vert="horz" wrap="squar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a:rPr>
              <a:t>Installation de python et des outils, environnement...</a:t>
            </a:r>
          </a:p>
        </p:txBody>
      </p:sp>
      <p:sp>
        <p:nvSpPr>
          <p:cNvPr id="7" name="Text 2">
            <a:extLst>
              <a:ext uri="{FF2B5EF4-FFF2-40B4-BE49-F238E27FC236}">
                <a16:creationId xmlns:a16="http://schemas.microsoft.com/office/drawing/2014/main" id="{59A3DDA2-0C1D-370B-D074-362105B6EB53}"/>
              </a:ext>
            </a:extLst>
          </p:cNvPr>
          <p:cNvSpPr/>
          <p:nvPr/>
        </p:nvSpPr>
        <p:spPr>
          <a:xfrm>
            <a:off x="388437" y="2878447"/>
            <a:ext cx="3503447" cy="1111103"/>
          </a:xfrm>
          <a:prstGeom prst="rect">
            <a:avLst/>
          </a:prstGeom>
          <a:noFill/>
          <a:ln cap="flat">
            <a:noFill/>
            <a:prstDash val="solid"/>
          </a:ln>
        </p:spPr>
        <p:txBody>
          <a:bodyPr vert="horz" wrap="square" lIns="0" tIns="0" rIns="0" bIns="0" anchor="t" anchorCtr="0" compatLnSpc="1">
            <a:noAutofit/>
          </a:bodyPr>
          <a:lstStyle/>
          <a:p>
            <a:pPr defTabSz="761970">
              <a:lnSpc>
                <a:spcPts val="2583"/>
              </a:lnSpc>
              <a:defRPr sz="1800" b="0" i="0" u="none" strike="noStrike" kern="0" cap="none" spc="0" baseline="0">
                <a:solidFill>
                  <a:srgbClr val="000000"/>
                </a:solidFill>
                <a:uFillTx/>
              </a:defRPr>
            </a:pPr>
            <a:r>
              <a:rPr lang="en-US" sz="1583" kern="0" spc="-32">
                <a:solidFill>
                  <a:srgbClr val="F2F2F2"/>
                </a:solidFill>
                <a:latin typeface="Inter"/>
                <a:ea typeface="Calibri"/>
                <a:cs typeface="Calibri"/>
              </a:rPr>
              <a:t>ssh-copy-id transfert notre clé publique sur nos serveurs. Permettant un accès sans mot de passe.</a:t>
            </a: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Calibri"/>
              <a:ea typeface="Calibri"/>
              <a:cs typeface="Calibri"/>
            </a:endParaRPr>
          </a:p>
          <a:p>
            <a:pPr defTabSz="761970">
              <a:lnSpc>
                <a:spcPts val="2583"/>
              </a:lnSpc>
              <a:defRPr sz="1800" b="0" i="0" u="none" strike="noStrike" kern="0" cap="none" spc="0" baseline="0">
                <a:solidFill>
                  <a:srgbClr val="000000"/>
                </a:solidFill>
                <a:uFillTx/>
              </a:defRPr>
            </a:pPr>
            <a:endParaRPr lang="en-US" sz="1583" kern="0" spc="-32">
              <a:solidFill>
                <a:srgbClr val="E0D6DE"/>
              </a:solidFill>
              <a:latin typeface="Calibri"/>
              <a:ea typeface="Calibri"/>
              <a:cs typeface="Calibri"/>
            </a:endParaRPr>
          </a:p>
        </p:txBody>
      </p:sp>
      <p:pic>
        <p:nvPicPr>
          <p:cNvPr id="8" name="Image 8" descr="Une image contenant texte, Police, capture d’écran, noir&#10;&#10;Description générée automatiquement">
            <a:extLst>
              <a:ext uri="{FF2B5EF4-FFF2-40B4-BE49-F238E27FC236}">
                <a16:creationId xmlns:a16="http://schemas.microsoft.com/office/drawing/2014/main" id="{CAEFAFA8-A1DD-A01B-544C-DBBB4B4E8C24}"/>
              </a:ext>
            </a:extLst>
          </p:cNvPr>
          <p:cNvPicPr>
            <a:picLocks noChangeAspect="1"/>
          </p:cNvPicPr>
          <p:nvPr/>
        </p:nvPicPr>
        <p:blipFill>
          <a:blip r:embed="rId4"/>
          <a:stretch>
            <a:fillRect/>
          </a:stretch>
        </p:blipFill>
        <p:spPr>
          <a:xfrm>
            <a:off x="4648055" y="2882722"/>
            <a:ext cx="3543063" cy="528873"/>
          </a:xfrm>
          <a:prstGeom prst="rect">
            <a:avLst/>
          </a:prstGeom>
          <a:noFill/>
          <a:ln cap="flat">
            <a:noFill/>
          </a:ln>
        </p:spPr>
      </p:pic>
      <p:pic>
        <p:nvPicPr>
          <p:cNvPr id="9" name="Image 9" descr="Une image contenant texte, Police, capture d’écran&#10;&#10;Description générée automatiquement">
            <a:extLst>
              <a:ext uri="{FF2B5EF4-FFF2-40B4-BE49-F238E27FC236}">
                <a16:creationId xmlns:a16="http://schemas.microsoft.com/office/drawing/2014/main" id="{128DCB7E-6922-71E6-6825-C412E114240A}"/>
              </a:ext>
            </a:extLst>
          </p:cNvPr>
          <p:cNvPicPr>
            <a:picLocks noChangeAspect="1"/>
          </p:cNvPicPr>
          <p:nvPr/>
        </p:nvPicPr>
        <p:blipFill>
          <a:blip r:embed="rId5"/>
          <a:stretch>
            <a:fillRect/>
          </a:stretch>
        </p:blipFill>
        <p:spPr>
          <a:xfrm>
            <a:off x="4642027" y="3617381"/>
            <a:ext cx="3492497" cy="500063"/>
          </a:xfrm>
          <a:prstGeom prst="rect">
            <a:avLst/>
          </a:prstGeom>
          <a:noFill/>
          <a:ln cap="flat">
            <a:noFill/>
          </a:ln>
        </p:spPr>
      </p:pic>
      <p:sp>
        <p:nvSpPr>
          <p:cNvPr id="10" name="Text 1">
            <a:extLst>
              <a:ext uri="{FF2B5EF4-FFF2-40B4-BE49-F238E27FC236}">
                <a16:creationId xmlns:a16="http://schemas.microsoft.com/office/drawing/2014/main" id="{11F6BD00-5FA5-5E3E-8EF9-8484C4A722A6}"/>
              </a:ext>
            </a:extLst>
          </p:cNvPr>
          <p:cNvSpPr/>
          <p:nvPr/>
        </p:nvSpPr>
        <p:spPr>
          <a:xfrm>
            <a:off x="8642497" y="2075802"/>
            <a:ext cx="3552489" cy="694623"/>
          </a:xfrm>
          <a:prstGeom prst="rect">
            <a:avLst/>
          </a:prstGeom>
          <a:noFill/>
          <a:ln cap="flat">
            <a:noFill/>
            <a:prstDash val="solid"/>
          </a:ln>
        </p:spPr>
        <p:txBody>
          <a:bodyPr vert="horz" wrap="square" lIns="0" tIns="0" rIns="0" bIns="0" anchor="t" anchorCtr="0" compatLnSpc="1">
            <a:noAutofit/>
          </a:bodyPr>
          <a:lstStyle/>
          <a:p>
            <a:pPr defTabSz="761970">
              <a:lnSpc>
                <a:spcPts val="2625"/>
              </a:lnSpc>
              <a:defRPr sz="1800" b="0" i="0" u="none" strike="noStrike" kern="0" cap="none" spc="0" baseline="0">
                <a:solidFill>
                  <a:srgbClr val="000000"/>
                </a:solidFill>
                <a:uFillTx/>
              </a:defRPr>
            </a:pPr>
            <a:r>
              <a:rPr lang="en-US" sz="2125" b="1" kern="0" spc="-42">
                <a:solidFill>
                  <a:srgbClr val="FF8AAF"/>
                </a:solidFill>
                <a:latin typeface="Petrona Bold"/>
              </a:rPr>
              <a:t>Installation de mariadb-client, connexion...</a:t>
            </a:r>
          </a:p>
        </p:txBody>
      </p:sp>
      <p:pic>
        <p:nvPicPr>
          <p:cNvPr id="11" name="Image 11" descr="Une image contenant texte, capture d’écran, Police&#10;&#10;Description générée automatiquement">
            <a:extLst>
              <a:ext uri="{FF2B5EF4-FFF2-40B4-BE49-F238E27FC236}">
                <a16:creationId xmlns:a16="http://schemas.microsoft.com/office/drawing/2014/main" id="{3576FF2F-AA1A-FF4B-FDF6-E3CC8314015C}"/>
              </a:ext>
            </a:extLst>
          </p:cNvPr>
          <p:cNvPicPr>
            <a:picLocks noChangeAspect="1"/>
          </p:cNvPicPr>
          <p:nvPr/>
        </p:nvPicPr>
        <p:blipFill>
          <a:blip r:embed="rId6"/>
          <a:stretch>
            <a:fillRect/>
          </a:stretch>
        </p:blipFill>
        <p:spPr>
          <a:xfrm>
            <a:off x="8640897" y="4335505"/>
            <a:ext cx="3407038" cy="1475072"/>
          </a:xfrm>
          <a:prstGeom prst="rect">
            <a:avLst/>
          </a:prstGeom>
          <a:noFill/>
          <a:ln cap="flat">
            <a:noFill/>
          </a:ln>
        </p:spPr>
      </p:pic>
      <p:pic>
        <p:nvPicPr>
          <p:cNvPr id="12" name="Image 12">
            <a:extLst>
              <a:ext uri="{FF2B5EF4-FFF2-40B4-BE49-F238E27FC236}">
                <a16:creationId xmlns:a16="http://schemas.microsoft.com/office/drawing/2014/main" id="{B0E145DE-EE96-68B8-A29C-9CEBDF45AEA5}"/>
              </a:ext>
            </a:extLst>
          </p:cNvPr>
          <p:cNvPicPr>
            <a:picLocks noChangeAspect="1"/>
          </p:cNvPicPr>
          <p:nvPr/>
        </p:nvPicPr>
        <p:blipFill>
          <a:blip r:embed="rId7"/>
          <a:stretch>
            <a:fillRect/>
          </a:stretch>
        </p:blipFill>
        <p:spPr>
          <a:xfrm>
            <a:off x="8646109" y="3452385"/>
            <a:ext cx="3386160" cy="284881"/>
          </a:xfrm>
          <a:prstGeom prst="rect">
            <a:avLst/>
          </a:prstGeom>
          <a:noFill/>
          <a:ln cap="flat">
            <a:noFill/>
          </a:ln>
        </p:spPr>
      </p:pic>
      <p:sp>
        <p:nvSpPr>
          <p:cNvPr id="13" name="Rectangle 13">
            <a:extLst>
              <a:ext uri="{FF2B5EF4-FFF2-40B4-BE49-F238E27FC236}">
                <a16:creationId xmlns:a16="http://schemas.microsoft.com/office/drawing/2014/main" id="{AA22BEE1-1F50-C512-9B71-91AB34A77C80}"/>
              </a:ext>
            </a:extLst>
          </p:cNvPr>
          <p:cNvSpPr/>
          <p:nvPr/>
        </p:nvSpPr>
        <p:spPr>
          <a:xfrm>
            <a:off x="378097" y="3885559"/>
            <a:ext cx="2284095" cy="213138"/>
          </a:xfrm>
          <a:prstGeom prst="rect">
            <a:avLst/>
          </a:prstGeom>
          <a:noFill/>
          <a:ln w="28575" cap="flat">
            <a:solidFill>
              <a:srgbClr val="00B050"/>
            </a:solidFill>
            <a:prstDash val="solid"/>
            <a:miter/>
          </a:ln>
        </p:spPr>
        <p:txBody>
          <a:bodyPr vert="horz" wrap="square" lIns="76200" tIns="38100" rIns="76200" bIns="38100" anchor="ctr" anchorCtr="1" compatLnSpc="1">
            <a:noAutofit/>
          </a:bodyPr>
          <a:lstStyle/>
          <a:p>
            <a:pPr algn="ctr" defTabSz="761970">
              <a:defRPr sz="1800" b="0" i="0" u="none" strike="noStrike" kern="0" cap="none" spc="0" baseline="0">
                <a:solidFill>
                  <a:srgbClr val="000000"/>
                </a:solidFill>
                <a:uFillTx/>
              </a:defRPr>
            </a:pPr>
            <a:endParaRPr lang="fr-FR" sz="1500">
              <a:solidFill>
                <a:srgbClr val="FFFFFF"/>
              </a:solidFill>
              <a:latin typeface="Calibri"/>
            </a:endParaRPr>
          </a:p>
        </p:txBody>
      </p:sp>
      <p:sp>
        <p:nvSpPr>
          <p:cNvPr id="14" name="Rectangle 15">
            <a:extLst>
              <a:ext uri="{FF2B5EF4-FFF2-40B4-BE49-F238E27FC236}">
                <a16:creationId xmlns:a16="http://schemas.microsoft.com/office/drawing/2014/main" id="{9A5E5E21-6A1F-DB00-7269-F56E15C82954}"/>
              </a:ext>
            </a:extLst>
          </p:cNvPr>
          <p:cNvSpPr/>
          <p:nvPr/>
        </p:nvSpPr>
        <p:spPr>
          <a:xfrm>
            <a:off x="388536" y="6432515"/>
            <a:ext cx="1156746" cy="171381"/>
          </a:xfrm>
          <a:prstGeom prst="rect">
            <a:avLst/>
          </a:prstGeom>
          <a:noFill/>
          <a:ln w="28575" cap="flat">
            <a:solidFill>
              <a:srgbClr val="00B050"/>
            </a:solidFill>
            <a:prstDash val="solid"/>
            <a:miter/>
          </a:ln>
        </p:spPr>
        <p:txBody>
          <a:bodyPr vert="horz" wrap="square" lIns="76200" tIns="38100" rIns="76200" bIns="38100" anchor="ctr" anchorCtr="1" compatLnSpc="1">
            <a:noAutofit/>
          </a:bodyPr>
          <a:lstStyle/>
          <a:p>
            <a:pPr algn="ctr" defTabSz="761970">
              <a:defRPr sz="1800" b="0" i="0" u="none" strike="noStrike" kern="0" cap="none" spc="0" baseline="0">
                <a:solidFill>
                  <a:srgbClr val="000000"/>
                </a:solidFill>
                <a:uFillTx/>
              </a:defRPr>
            </a:pPr>
            <a:endParaRPr lang="fr-FR" sz="1500">
              <a:solidFill>
                <a:srgbClr val="FFFFFF"/>
              </a:solidFill>
              <a:latin typeface="Calibri"/>
            </a:endParaRPr>
          </a:p>
        </p:txBody>
      </p:sp>
      <p:sp>
        <p:nvSpPr>
          <p:cNvPr id="15" name="Rectangle 16">
            <a:extLst>
              <a:ext uri="{FF2B5EF4-FFF2-40B4-BE49-F238E27FC236}">
                <a16:creationId xmlns:a16="http://schemas.microsoft.com/office/drawing/2014/main" id="{EBEE290C-BFB6-EC6D-E663-EBCFC0A5758D}"/>
              </a:ext>
            </a:extLst>
          </p:cNvPr>
          <p:cNvSpPr/>
          <p:nvPr/>
        </p:nvSpPr>
        <p:spPr>
          <a:xfrm>
            <a:off x="378097" y="5284295"/>
            <a:ext cx="1981383" cy="171381"/>
          </a:xfrm>
          <a:prstGeom prst="rect">
            <a:avLst/>
          </a:prstGeom>
          <a:noFill/>
          <a:ln w="28575" cap="flat">
            <a:solidFill>
              <a:srgbClr val="00B050"/>
            </a:solidFill>
            <a:prstDash val="solid"/>
            <a:miter/>
          </a:ln>
        </p:spPr>
        <p:txBody>
          <a:bodyPr vert="horz" wrap="square" lIns="76200" tIns="38100" rIns="76200" bIns="38100" anchor="ctr" anchorCtr="1" compatLnSpc="1">
            <a:noAutofit/>
          </a:bodyPr>
          <a:lstStyle/>
          <a:p>
            <a:pPr algn="ctr" defTabSz="761970">
              <a:defRPr sz="1800" b="0" i="0" u="none" strike="noStrike" kern="0" cap="none" spc="0" baseline="0">
                <a:solidFill>
                  <a:srgbClr val="000000"/>
                </a:solidFill>
                <a:uFillTx/>
              </a:defRPr>
            </a:pPr>
            <a:endParaRPr lang="fr-FR" sz="1500">
              <a:solidFill>
                <a:srgbClr val="FFFFFF"/>
              </a:solidFill>
              <a:latin typeface="Calibri"/>
            </a:endParaRPr>
          </a:p>
        </p:txBody>
      </p:sp>
    </p:spTree>
  </p:cSld>
  <p:clrMapOvr>
    <a:masterClrMapping/>
  </p:clrMapOvr>
</p:sld>
</file>

<file path=ppt/theme/theme1.xml><?xml version="1.0" encoding="utf-8"?>
<a:theme xmlns:a="http://schemas.openxmlformats.org/drawingml/2006/main" name="TornVTI">
  <a:themeElements>
    <a:clrScheme name="AnalogousFromDarkSeedLeftStep">
      <a:dk1>
        <a:srgbClr val="000000"/>
      </a:dk1>
      <a:lt1>
        <a:srgbClr val="FFFFFF"/>
      </a:lt1>
      <a:dk2>
        <a:srgbClr val="1B2130"/>
      </a:dk2>
      <a:lt2>
        <a:srgbClr val="F0F3F1"/>
      </a:lt2>
      <a:accent1>
        <a:srgbClr val="D937B0"/>
      </a:accent1>
      <a:accent2>
        <a:srgbClr val="AC25C7"/>
      </a:accent2>
      <a:accent3>
        <a:srgbClr val="7B37D9"/>
      </a:accent3>
      <a:accent4>
        <a:srgbClr val="3A3ACC"/>
      </a:accent4>
      <a:accent5>
        <a:srgbClr val="377AD9"/>
      </a:accent5>
      <a:accent6>
        <a:srgbClr val="25ACC7"/>
      </a:accent6>
      <a:hlink>
        <a:srgbClr val="3F5FBF"/>
      </a:hlink>
      <a:folHlink>
        <a:srgbClr val="7F7F7F"/>
      </a:folHlink>
    </a:clrScheme>
    <a:fontScheme name="Torn">
      <a:majorFont>
        <a:latin typeface="Impact"/>
        <a:ea typeface=""/>
        <a:cs typeface=""/>
      </a:majorFont>
      <a:minorFont>
        <a:latin typeface="Arial Nova C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268</TotalTime>
  <Words>3202</Words>
  <Application>Microsoft Office PowerPoint</Application>
  <PresentationFormat>Grand écran</PresentationFormat>
  <Paragraphs>277</Paragraphs>
  <Slides>48</Slides>
  <Notes>23</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48</vt:i4>
      </vt:variant>
    </vt:vector>
  </HeadingPairs>
  <TitlesOfParts>
    <vt:vector size="58" baseType="lpstr">
      <vt:lpstr>Aptos</vt:lpstr>
      <vt:lpstr>Arial</vt:lpstr>
      <vt:lpstr>Arial Nova Cond</vt:lpstr>
      <vt:lpstr>Calibri</vt:lpstr>
      <vt:lpstr>Calibri Light</vt:lpstr>
      <vt:lpstr>Consolas</vt:lpstr>
      <vt:lpstr>Impact</vt:lpstr>
      <vt:lpstr>Inter</vt:lpstr>
      <vt:lpstr>Petrona Bold</vt:lpstr>
      <vt:lpstr>TornVTI</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Job 11  </vt:lpstr>
      <vt:lpstr>Job 11  </vt:lpstr>
      <vt:lpstr>Job 11  </vt:lpstr>
      <vt:lpstr>Présentation PowerPoint</vt:lpstr>
      <vt:lpstr>Job 12  </vt:lpstr>
      <vt:lpstr>Job 12  </vt:lpstr>
      <vt:lpstr>Présentation PowerPoint</vt:lpstr>
      <vt:lpstr>Job 13  </vt:lpstr>
      <vt:lpstr>Présentation PowerPoint</vt:lpstr>
      <vt:lpstr>Job 14  </vt:lpstr>
      <vt:lpstr>Job 14  </vt:lpstr>
      <vt:lpstr>Présentation PowerPoint</vt:lpstr>
      <vt:lpstr>Job 15  </vt:lpstr>
      <vt:lpstr>Job 15  </vt:lpstr>
      <vt:lpstr>Job 15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D029</dc:creator>
  <cp:lastModifiedBy>D029</cp:lastModifiedBy>
  <cp:revision>8</cp:revision>
  <dcterms:created xsi:type="dcterms:W3CDTF">2024-10-06T10:32:03Z</dcterms:created>
  <dcterms:modified xsi:type="dcterms:W3CDTF">2024-10-10T09:04:24Z</dcterms:modified>
</cp:coreProperties>
</file>